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62" r:id="rId4"/>
    <p:sldId id="263" r:id="rId5"/>
    <p:sldId id="264" r:id="rId6"/>
    <p:sldId id="266" r:id="rId7"/>
    <p:sldId id="265" r:id="rId8"/>
    <p:sldId id="267" r:id="rId9"/>
  </p:sldIdLst>
  <p:sldSz cx="6858000" cy="9906000" type="A4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9E73"/>
    <a:srgbClr val="B49381"/>
    <a:srgbClr val="CD8E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28" autoAdjust="0"/>
    <p:restoredTop sz="94660"/>
  </p:normalViewPr>
  <p:slideViewPr>
    <p:cSldViewPr snapToGrid="0">
      <p:cViewPr varScale="1">
        <p:scale>
          <a:sx n="46" d="100"/>
          <a:sy n="46" d="100"/>
        </p:scale>
        <p:origin x="2658" y="6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8913D8-7035-154D-9D4E-131B6158959A}" type="datetimeFigureOut">
              <a:rPr lang="en-GB" smtClean="0"/>
              <a:t>29/06/2023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931E5C-D724-1A45-8047-93DE5F4D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1192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7EB75-FE2A-A04F-A2C9-18C51E13015A}" type="datetimeFigureOut">
              <a:rPr lang="en-GB" smtClean="0"/>
              <a:t>29/06/2023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770313" y="857250"/>
            <a:ext cx="16033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C28CD-179B-4246-8659-B3D9E2B8D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25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015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453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894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61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239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106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4321"/>
            <a:ext cx="5143500" cy="3448756"/>
          </a:xfrm>
        </p:spPr>
        <p:txBody>
          <a:bodyPr anchor="b">
            <a:normAutofit/>
          </a:bodyPr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 algn="ctr">
              <a:buNone/>
              <a:defRPr sz="1575"/>
            </a:lvl2pPr>
            <a:lvl3pPr marL="514350" indent="0" algn="ctr">
              <a:buNone/>
              <a:defRPr sz="1350"/>
            </a:lvl3pPr>
            <a:lvl4pPr marL="771525" indent="0" algn="ctr">
              <a:buNone/>
              <a:defRPr sz="1125"/>
            </a:lvl4pPr>
            <a:lvl5pPr marL="1028700" indent="0" algn="ctr">
              <a:buNone/>
              <a:defRPr sz="1125"/>
            </a:lvl5pPr>
            <a:lvl6pPr marL="1285875" indent="0" algn="ctr">
              <a:buNone/>
              <a:defRPr sz="1125"/>
            </a:lvl6pPr>
            <a:lvl7pPr marL="1543050" indent="0" algn="ctr">
              <a:buNone/>
              <a:defRPr sz="1125"/>
            </a:lvl7pPr>
            <a:lvl8pPr marL="1800225" indent="0" algn="ctr">
              <a:buNone/>
              <a:defRPr sz="1125"/>
            </a:lvl8pPr>
            <a:lvl9pPr marL="2057400" indent="0" algn="ctr">
              <a:buNone/>
              <a:defRPr sz="1125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2376B-DD5D-4D40-BD70-E4F711980C57}" type="datetime1">
              <a:rPr lang="en-GB" smtClean="0"/>
              <a:t>29/06/2023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2711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F505-C9AB-3146-A8FE-E3FC18CD068E}" type="datetime1">
              <a:rPr lang="en-GB" smtClean="0"/>
              <a:t>29/06/2023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034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73500"/>
            <a:ext cx="5915025" cy="4118412"/>
          </a:xfrm>
        </p:spPr>
        <p:txBody>
          <a:bodyPr anchor="b">
            <a:normAutofit/>
          </a:bodyPr>
          <a:lstStyle>
            <a:lvl1pPr>
              <a:defRPr sz="3375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576026"/>
            <a:ext cx="5915025" cy="2166937"/>
          </a:xfrm>
        </p:spPr>
        <p:txBody>
          <a:bodyPr anchor="t">
            <a:normAutofit/>
          </a:bodyPr>
          <a:lstStyle>
            <a:lvl1pPr marL="0" indent="0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B38FA-F95B-054E-BE8D-72A409129234}" type="datetime1">
              <a:rPr lang="en-GB" smtClean="0"/>
              <a:t>29/06/2023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298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5384" y="2641601"/>
            <a:ext cx="2914650" cy="628526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41601"/>
            <a:ext cx="2914650" cy="628526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22F3-EAEE-ED48-9C4E-B4B6B7B47265}" type="datetime1">
              <a:rPr lang="en-GB" smtClean="0"/>
              <a:t>29/06/2023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99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429340"/>
            <a:ext cx="2900363" cy="119267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84" y="3622017"/>
            <a:ext cx="2900363" cy="53163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9340"/>
            <a:ext cx="2914651" cy="1192675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22017"/>
            <a:ext cx="2914651" cy="53163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216C-DC63-0D4D-A16D-6563FD1615A8}" type="datetime1">
              <a:rPr lang="en-GB" smtClean="0"/>
              <a:t>29/06/2023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244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56C76-8ED4-7D45-A6CE-BC74D793368C}" type="datetime1">
              <a:rPr lang="en-GB" smtClean="0"/>
              <a:t>29/06/2023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22011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DB7D-49CD-5341-8AC6-0E45A3A470E7}" type="datetime1">
              <a:rPr lang="en-GB" smtClean="0"/>
              <a:t>29/06/2023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51241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1"/>
            <a:ext cx="2211705" cy="2311396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799"/>
            <a:ext cx="2211705" cy="550333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C7183-BCE5-A940-96F7-6CB623A602E0}" type="datetime1">
              <a:rPr lang="en-GB" smtClean="0"/>
              <a:t>29/06/2023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5732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0"/>
            <a:ext cx="2211705" cy="2311400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800"/>
            <a:ext cx="2211705" cy="5503333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CAD9-9D3F-804E-A247-3F518D99BF09}" type="datetime1">
              <a:rPr lang="en-GB" smtClean="0"/>
              <a:t>29/06/2023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285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B692-2C76-3348-A16E-865EEAA55436}" type="datetime1">
              <a:rPr lang="en-GB" smtClean="0"/>
              <a:t>29/06/2023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185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52052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520523"/>
            <a:ext cx="4350544" cy="839487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72CCB-A6C3-BE46-8079-7D6C1EF49289}" type="datetime1">
              <a:rPr lang="en-GB" smtClean="0"/>
              <a:t>29/06/2023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129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5384" y="528320"/>
            <a:ext cx="5915025" cy="19147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641601"/>
            <a:ext cx="5915025" cy="6285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67F8630-C1E8-EF4D-963B-3AFBD814E3CB}" type="datetime1">
              <a:rPr lang="en-GB" smtClean="0"/>
              <a:t>29/06/2023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GB"/>
              <a:t>www.literacyshed.com (C)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7359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1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07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sldNum="0" hd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Wingdings 2" pitchFamily="18" charset="2"/>
        <a:buChar char="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37478" y="562272"/>
            <a:ext cx="553523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KS2 Reading Vipers</a:t>
            </a:r>
          </a:p>
          <a:p>
            <a:pPr algn="ctr"/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Improving key</a:t>
            </a:r>
          </a:p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reading </a:t>
            </a:r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skills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4657725" y="35718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030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5"/>
            <a:ext cx="5606511" cy="3520531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V</a:t>
            </a:r>
            <a:r>
              <a:rPr lang="en-GB" sz="3600" dirty="0"/>
              <a:t>ocabulary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I</a:t>
            </a:r>
            <a:r>
              <a:rPr lang="en-GB" sz="3600" dirty="0"/>
              <a:t>nfer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P</a:t>
            </a:r>
            <a:r>
              <a:rPr lang="en-GB" sz="3600" dirty="0"/>
              <a:t>redict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E</a:t>
            </a:r>
            <a:r>
              <a:rPr lang="en-GB" sz="3600" dirty="0"/>
              <a:t>xplain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R</a:t>
            </a:r>
            <a:r>
              <a:rPr lang="en-GB" sz="3600" dirty="0"/>
              <a:t>etrieve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S</a:t>
            </a:r>
            <a:r>
              <a:rPr lang="en-GB" sz="3600" dirty="0"/>
              <a:t>ummarise</a:t>
            </a:r>
          </a:p>
        </p:txBody>
      </p:sp>
      <p:sp>
        <p:nvSpPr>
          <p:cNvPr id="2" name="Rectangle 1"/>
          <p:cNvSpPr/>
          <p:nvPr/>
        </p:nvSpPr>
        <p:spPr>
          <a:xfrm>
            <a:off x="1067463" y="679055"/>
            <a:ext cx="4465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50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20598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V</a:t>
            </a:r>
            <a:r>
              <a:rPr lang="en-GB" sz="3600" dirty="0"/>
              <a:t>ocabulary </a:t>
            </a:r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Find and explain the meaning of words in context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questions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1488" y="4421315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/>
              <a:t>What do the words ...... and </a:t>
            </a:r>
            <a:r>
              <a:rPr lang="mr-IN" dirty="0"/>
              <a:t>……</a:t>
            </a:r>
            <a:r>
              <a:rPr lang="en-GB" dirty="0"/>
              <a:t> suggest about the character, setting and mood?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Which word tells you that</a:t>
            </a:r>
            <a:r>
              <a:rPr lang="mr-IN" dirty="0"/>
              <a:t>…</a:t>
            </a:r>
            <a:r>
              <a:rPr lang="en-GB" dirty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Which keyword tells you about the character/setting/mood?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Find one word in the text which means</a:t>
            </a:r>
            <a:r>
              <a:rPr lang="mr-IN" dirty="0"/>
              <a:t>……</a:t>
            </a:r>
            <a:endParaRPr lang="en-GB" dirty="0"/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Find and highlight the word that is closest in meaning to</a:t>
            </a:r>
            <a:r>
              <a:rPr lang="mr-IN" dirty="0"/>
              <a:t>……</a:t>
            </a:r>
            <a:r>
              <a:rPr lang="en-GB" dirty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Find a word or phrase which shows/suggests that</a:t>
            </a:r>
            <a:r>
              <a:rPr lang="mr-IN" dirty="0"/>
              <a:t>……</a:t>
            </a:r>
            <a:r>
              <a:rPr lang="en-GB" dirty="0"/>
              <a:t>.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r>
              <a:rPr lang="en-GB" sz="4400" b="1">
                <a:solidFill>
                  <a:srgbClr val="FF0000"/>
                </a:solidFill>
              </a:rPr>
              <a:t>V</a:t>
            </a:r>
            <a:r>
              <a:rPr lang="en-GB" sz="3600"/>
              <a:t>ocabulary </a:t>
            </a: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1131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I</a:t>
            </a:r>
            <a:r>
              <a:rPr lang="en-GB" sz="3600" dirty="0"/>
              <a:t>nfer </a:t>
            </a:r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Make and justify inferences using evidence from the text.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questions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/>
              <a:t>Find and copy a group of words which show that</a:t>
            </a:r>
            <a:r>
              <a:rPr lang="mr-IN" dirty="0"/>
              <a:t>…</a:t>
            </a:r>
            <a:endParaRPr lang="en-GB" dirty="0"/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do these words make the reader feel?  How does this paragraph suggest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do the descriptions of </a:t>
            </a:r>
            <a:r>
              <a:rPr lang="mr-IN" dirty="0"/>
              <a:t>……</a:t>
            </a:r>
            <a:r>
              <a:rPr lang="en-GB" dirty="0"/>
              <a:t> show that they are </a:t>
            </a:r>
            <a:r>
              <a:rPr lang="mr-IN" dirty="0"/>
              <a:t>……</a:t>
            </a:r>
            <a:r>
              <a:rPr lang="en-GB" dirty="0"/>
              <a:t>..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can you tell that</a:t>
            </a:r>
            <a:r>
              <a:rPr lang="mr-IN" dirty="0"/>
              <a:t>……</a:t>
            </a:r>
            <a:endParaRPr lang="en-GB" dirty="0"/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impression of </a:t>
            </a:r>
            <a:r>
              <a:rPr lang="mr-IN" dirty="0"/>
              <a:t>……</a:t>
            </a:r>
            <a:r>
              <a:rPr lang="en-GB" dirty="0"/>
              <a:t> do you get from these paragraphs?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voice might these characters use?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was </a:t>
            </a:r>
            <a:r>
              <a:rPr lang="mr-IN" dirty="0"/>
              <a:t>…</a:t>
            </a:r>
            <a:r>
              <a:rPr lang="en-GB" dirty="0"/>
              <a:t>.  thinking when</a:t>
            </a:r>
            <a:r>
              <a:rPr lang="mr-IN" dirty="0"/>
              <a:t>…</a:t>
            </a:r>
            <a:r>
              <a:rPr lang="en-GB" dirty="0"/>
              <a:t>..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Who is telling </a:t>
            </a:r>
            <a:r>
              <a:rPr lang="en-GB"/>
              <a:t>the story</a:t>
            </a:r>
            <a:r>
              <a:rPr lang="en-GB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10250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P</a:t>
            </a:r>
            <a:r>
              <a:rPr lang="en-GB" sz="3600" dirty="0"/>
              <a:t>redict </a:t>
            </a:r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Predict what might happen from the details given and implied.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questions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/>
              <a:t>From the cover what do you think this text is going to be about?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is happening now?  What happened before this? What will happen after?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does this paragraph suggest will happen next?  What makes you think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Do you think the choice of setting will influence how the plot develops?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Do you think</a:t>
            </a:r>
            <a:r>
              <a:rPr lang="mr-IN" dirty="0"/>
              <a:t>…</a:t>
            </a:r>
            <a:r>
              <a:rPr lang="en-GB" dirty="0"/>
              <a:t> will happen?  Yes, no or maybe?  Explain your answer using evidence from the text. </a:t>
            </a:r>
          </a:p>
        </p:txBody>
      </p:sp>
    </p:spTree>
    <p:extLst>
      <p:ext uri="{BB962C8B-B14F-4D97-AF65-F5344CB8AC3E}">
        <p14:creationId xmlns:p14="http://schemas.microsoft.com/office/powerpoint/2010/main" val="187095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E</a:t>
            </a:r>
            <a:r>
              <a:rPr lang="en-GB" sz="3600" dirty="0"/>
              <a:t>xplain </a:t>
            </a:r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9099" y="2701719"/>
            <a:ext cx="59155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GB" sz="1600" dirty="0"/>
              <a:t>Explain how content is related and contributes to the meaning as a whole.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/>
              <a:t>Explain how meaning is enhanced through choice of language.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/>
              <a:t>Explain the themes and patterns that develop across the text. 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/>
              <a:t>Explain how information contributes to the overall experience.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6663" y="4055879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questions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846590" y="7464056"/>
            <a:ext cx="2504361" cy="1882496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/>
              <a:t>Why is the text arranged in this way?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structures has the author used?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is the purpose of this text feature?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Is the use of </a:t>
            </a:r>
            <a:r>
              <a:rPr lang="mr-IN" dirty="0"/>
              <a:t>…</a:t>
            </a:r>
            <a:r>
              <a:rPr lang="en-GB" dirty="0"/>
              <a:t>.. effective?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The mood of the character changes throughout the text.  Find and copy the phrases which show this.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is the author’s point of view?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affect does </a:t>
            </a:r>
            <a:r>
              <a:rPr lang="mr-IN" dirty="0"/>
              <a:t>…</a:t>
            </a:r>
            <a:r>
              <a:rPr lang="en-GB" dirty="0"/>
              <a:t>.. have on the audience?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does the author engage the reader here?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Which words and phrases did </a:t>
            </a:r>
            <a:r>
              <a:rPr lang="mr-IN" dirty="0"/>
              <a:t>…</a:t>
            </a:r>
            <a:r>
              <a:rPr lang="en-GB" dirty="0"/>
              <a:t>.. effectively?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Which section was the most interesting/exciting part?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are these sections linked?</a:t>
            </a:r>
          </a:p>
        </p:txBody>
      </p:sp>
    </p:spTree>
    <p:extLst>
      <p:ext uri="{BB962C8B-B14F-4D97-AF65-F5344CB8AC3E}">
        <p14:creationId xmlns:p14="http://schemas.microsoft.com/office/powerpoint/2010/main" val="513438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R</a:t>
            </a:r>
            <a:r>
              <a:rPr lang="en-GB" sz="3600" dirty="0"/>
              <a:t>etrieve </a:t>
            </a:r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Retrieve and record information and identify key details from fiction and non-fiction.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questions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67241" y="7404410"/>
            <a:ext cx="2583710" cy="1942142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/>
              <a:t>How would you describe this story/text? What genre is it?  How do you know?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did</a:t>
            </a:r>
            <a:r>
              <a:rPr lang="mr-IN" dirty="0"/>
              <a:t>…</a:t>
            </a:r>
            <a:r>
              <a:rPr lang="en-GB" dirty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often</a:t>
            </a:r>
            <a:r>
              <a:rPr lang="mr-IN" dirty="0"/>
              <a:t>…</a:t>
            </a:r>
            <a:r>
              <a:rPr lang="en-GB" dirty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Who had</a:t>
            </a:r>
            <a:r>
              <a:rPr lang="mr-IN" dirty="0"/>
              <a:t>…</a:t>
            </a:r>
            <a:r>
              <a:rPr lang="en-GB" dirty="0"/>
              <a:t>?  Who is</a:t>
            </a:r>
            <a:r>
              <a:rPr lang="mr-IN" dirty="0"/>
              <a:t>…</a:t>
            </a:r>
            <a:r>
              <a:rPr lang="en-GB" dirty="0"/>
              <a:t>?  Who did</a:t>
            </a:r>
            <a:r>
              <a:rPr lang="mr-IN" dirty="0"/>
              <a:t>…</a:t>
            </a:r>
            <a:r>
              <a:rPr lang="en-GB" dirty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happened to</a:t>
            </a:r>
            <a:r>
              <a:rPr lang="mr-IN" dirty="0"/>
              <a:t>…</a:t>
            </a:r>
            <a:r>
              <a:rPr lang="en-GB" dirty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does</a:t>
            </a:r>
            <a:r>
              <a:rPr lang="mr-IN" dirty="0"/>
              <a:t>…</a:t>
            </a:r>
            <a:r>
              <a:rPr lang="en-GB" dirty="0"/>
              <a:t>. do?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</a:t>
            </a:r>
            <a:r>
              <a:rPr lang="mr-IN" dirty="0"/>
              <a:t>…</a:t>
            </a:r>
            <a:r>
              <a:rPr lang="en-GB" dirty="0"/>
              <a:t>.. is </a:t>
            </a:r>
            <a:r>
              <a:rPr lang="mr-IN" dirty="0"/>
              <a:t>……</a:t>
            </a:r>
            <a:r>
              <a:rPr lang="en-GB" dirty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can you learn from </a:t>
            </a:r>
            <a:r>
              <a:rPr lang="mr-IN" dirty="0"/>
              <a:t>……</a:t>
            </a:r>
            <a:r>
              <a:rPr lang="en-GB" dirty="0"/>
              <a:t> from this section?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Give one example of</a:t>
            </a:r>
            <a:r>
              <a:rPr lang="mr-IN" dirty="0"/>
              <a:t>……</a:t>
            </a:r>
            <a:endParaRPr lang="en-GB" dirty="0"/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The story is told from whose perspective? </a:t>
            </a:r>
          </a:p>
        </p:txBody>
      </p:sp>
    </p:spTree>
    <p:extLst>
      <p:ext uri="{BB962C8B-B14F-4D97-AF65-F5344CB8AC3E}">
        <p14:creationId xmlns:p14="http://schemas.microsoft.com/office/powerpoint/2010/main" val="1847319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49161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S</a:t>
            </a:r>
            <a:r>
              <a:rPr lang="en-GB" sz="3600" dirty="0"/>
              <a:t>ummarise</a:t>
            </a:r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Summarise the main ideas from more than one paragraph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questions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341257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/>
              <a:t>Can you number these events 1-5 in the order that they happened?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happened after </a:t>
            </a:r>
            <a:r>
              <a:rPr lang="mr-IN" dirty="0"/>
              <a:t>……</a:t>
            </a:r>
            <a:r>
              <a:rPr lang="en-GB" dirty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was the first thing that happened in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Can you summarise in a sentence the opening/middle/end of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In what order do these chapter headings come in the story?</a:t>
            </a:r>
          </a:p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2644904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362</TotalTime>
  <Words>694</Words>
  <Application>Microsoft Office PowerPoint</Application>
  <PresentationFormat>A4 Paper (210x297 mm)</PresentationFormat>
  <Paragraphs>99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Wingdings</vt:lpstr>
      <vt:lpstr>Wingdings 2</vt:lpstr>
      <vt:lpstr>HDOfficeLightV0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Pippa Cohen</cp:lastModifiedBy>
  <cp:revision>40</cp:revision>
  <cp:lastPrinted>2017-03-20T04:41:16Z</cp:lastPrinted>
  <dcterms:created xsi:type="dcterms:W3CDTF">2015-12-29T20:53:34Z</dcterms:created>
  <dcterms:modified xsi:type="dcterms:W3CDTF">2023-06-29T10:55:16Z</dcterms:modified>
</cp:coreProperties>
</file>