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48" r:id="rId2"/>
  </p:sldMasterIdLst>
  <p:sldIdLst>
    <p:sldId id="258" r:id="rId3"/>
    <p:sldId id="263" r:id="rId4"/>
    <p:sldId id="277" r:id="rId5"/>
    <p:sldId id="276" r:id="rId6"/>
    <p:sldId id="290" r:id="rId7"/>
    <p:sldId id="292" r:id="rId8"/>
    <p:sldId id="296" r:id="rId9"/>
    <p:sldId id="293" r:id="rId10"/>
    <p:sldId id="294" r:id="rId11"/>
    <p:sldId id="295" r:id="rId12"/>
    <p:sldId id="278" r:id="rId13"/>
    <p:sldId id="280" r:id="rId14"/>
    <p:sldId id="281" r:id="rId15"/>
    <p:sldId id="282" r:id="rId16"/>
    <p:sldId id="289" r:id="rId17"/>
    <p:sldId id="28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79BCC7-0D6A-49C5-B572-5330FE8843F8}" v="2" dt="2024-09-23T10:09:53.8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383" autoAdjust="0"/>
    <p:restoredTop sz="94660"/>
  </p:normalViewPr>
  <p:slideViewPr>
    <p:cSldViewPr snapToGrid="0">
      <p:cViewPr varScale="1">
        <p:scale>
          <a:sx n="64" d="100"/>
          <a:sy n="64" d="100"/>
        </p:scale>
        <p:origin x="102" y="2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ey Scott" userId="9951bbea-6757-4829-a5ac-a775e7fc2a84" providerId="ADAL" clId="{3479BCC7-0D6A-49C5-B572-5330FE8843F8}"/>
    <pc:docChg chg="undo custSel addSld delSld modSld">
      <pc:chgData name="Lindsey Scott" userId="9951bbea-6757-4829-a5ac-a775e7fc2a84" providerId="ADAL" clId="{3479BCC7-0D6A-49C5-B572-5330FE8843F8}" dt="2024-09-23T10:28:47.796" v="697" actId="14100"/>
      <pc:docMkLst>
        <pc:docMk/>
      </pc:docMkLst>
      <pc:sldChg chg="addSp modSp mod">
        <pc:chgData name="Lindsey Scott" userId="9951bbea-6757-4829-a5ac-a775e7fc2a84" providerId="ADAL" clId="{3479BCC7-0D6A-49C5-B572-5330FE8843F8}" dt="2024-09-23T10:28:47.796" v="697" actId="14100"/>
        <pc:sldMkLst>
          <pc:docMk/>
          <pc:sldMk cId="633843683" sldId="258"/>
        </pc:sldMkLst>
        <pc:picChg chg="add mod">
          <ac:chgData name="Lindsey Scott" userId="9951bbea-6757-4829-a5ac-a775e7fc2a84" providerId="ADAL" clId="{3479BCC7-0D6A-49C5-B572-5330FE8843F8}" dt="2024-09-23T10:28:30.017" v="692" actId="1076"/>
          <ac:picMkLst>
            <pc:docMk/>
            <pc:sldMk cId="633843683" sldId="258"/>
            <ac:picMk id="33" creationId="{04890B93-8946-1DE7-73D5-1EFF9F72C6EA}"/>
          </ac:picMkLst>
        </pc:picChg>
        <pc:picChg chg="add mod">
          <ac:chgData name="Lindsey Scott" userId="9951bbea-6757-4829-a5ac-a775e7fc2a84" providerId="ADAL" clId="{3479BCC7-0D6A-49C5-B572-5330FE8843F8}" dt="2024-09-23T10:24:53.503" v="678" actId="1076"/>
          <ac:picMkLst>
            <pc:docMk/>
            <pc:sldMk cId="633843683" sldId="258"/>
            <ac:picMk id="35" creationId="{0D1A886B-D118-B8DC-D142-2D97D898011C}"/>
          </ac:picMkLst>
        </pc:picChg>
        <pc:picChg chg="add mod">
          <ac:chgData name="Lindsey Scott" userId="9951bbea-6757-4829-a5ac-a775e7fc2a84" providerId="ADAL" clId="{3479BCC7-0D6A-49C5-B572-5330FE8843F8}" dt="2024-09-23T10:28:47.796" v="697" actId="14100"/>
          <ac:picMkLst>
            <pc:docMk/>
            <pc:sldMk cId="633843683" sldId="258"/>
            <ac:picMk id="37" creationId="{946556DC-5A13-512A-21BA-72B3A473C1C2}"/>
          </ac:picMkLst>
        </pc:picChg>
        <pc:picChg chg="add mod">
          <ac:chgData name="Lindsey Scott" userId="9951bbea-6757-4829-a5ac-a775e7fc2a84" providerId="ADAL" clId="{3479BCC7-0D6A-49C5-B572-5330FE8843F8}" dt="2024-09-23T10:27:07.179" v="685" actId="1076"/>
          <ac:picMkLst>
            <pc:docMk/>
            <pc:sldMk cId="633843683" sldId="258"/>
            <ac:picMk id="39" creationId="{E7510759-8015-DE84-6F40-7AB0C8173E65}"/>
          </ac:picMkLst>
        </pc:picChg>
        <pc:picChg chg="add mod">
          <ac:chgData name="Lindsey Scott" userId="9951bbea-6757-4829-a5ac-a775e7fc2a84" providerId="ADAL" clId="{3479BCC7-0D6A-49C5-B572-5330FE8843F8}" dt="2024-09-23T10:28:42.642" v="696" actId="1076"/>
          <ac:picMkLst>
            <pc:docMk/>
            <pc:sldMk cId="633843683" sldId="258"/>
            <ac:picMk id="41" creationId="{1680FFC1-2CA7-7706-8D3F-9B9DDA360804}"/>
          </ac:picMkLst>
        </pc:picChg>
      </pc:sldChg>
      <pc:sldChg chg="addSp delSp modSp mod setBg">
        <pc:chgData name="Lindsey Scott" userId="9951bbea-6757-4829-a5ac-a775e7fc2a84" providerId="ADAL" clId="{3479BCC7-0D6A-49C5-B572-5330FE8843F8}" dt="2024-09-23T10:07:22.928" v="33" actId="26606"/>
        <pc:sldMkLst>
          <pc:docMk/>
          <pc:sldMk cId="2856903951" sldId="280"/>
        </pc:sldMkLst>
        <pc:spChg chg="mod">
          <ac:chgData name="Lindsey Scott" userId="9951bbea-6757-4829-a5ac-a775e7fc2a84" providerId="ADAL" clId="{3479BCC7-0D6A-49C5-B572-5330FE8843F8}" dt="2024-09-23T10:07:22.928" v="33" actId="26606"/>
          <ac:spMkLst>
            <pc:docMk/>
            <pc:sldMk cId="2856903951" sldId="280"/>
            <ac:spMk id="8" creationId="{BCA7BD79-E917-9637-8120-A9E1599CBAED}"/>
          </ac:spMkLst>
        </pc:spChg>
        <pc:spChg chg="add del">
          <ac:chgData name="Lindsey Scott" userId="9951bbea-6757-4829-a5ac-a775e7fc2a84" providerId="ADAL" clId="{3479BCC7-0D6A-49C5-B572-5330FE8843F8}" dt="2024-09-23T10:07:22.928" v="33" actId="26606"/>
          <ac:spMkLst>
            <pc:docMk/>
            <pc:sldMk cId="2856903951" sldId="280"/>
            <ac:spMk id="14" creationId="{7C98A213-5994-475E-B327-DC6EC27FBA8B}"/>
          </ac:spMkLst>
        </pc:spChg>
        <pc:spChg chg="add del">
          <ac:chgData name="Lindsey Scott" userId="9951bbea-6757-4829-a5ac-a775e7fc2a84" providerId="ADAL" clId="{3479BCC7-0D6A-49C5-B572-5330FE8843F8}" dt="2024-09-23T10:07:22.928" v="33" actId="26606"/>
          <ac:spMkLst>
            <pc:docMk/>
            <pc:sldMk cId="2856903951" sldId="280"/>
            <ac:spMk id="16" creationId="{4B030A0D-0DAD-4A99-89BB-419527D6A64B}"/>
          </ac:spMkLst>
        </pc:spChg>
        <pc:picChg chg="mod ord">
          <ac:chgData name="Lindsey Scott" userId="9951bbea-6757-4829-a5ac-a775e7fc2a84" providerId="ADAL" clId="{3479BCC7-0D6A-49C5-B572-5330FE8843F8}" dt="2024-09-23T10:07:22.928" v="33" actId="26606"/>
          <ac:picMkLst>
            <pc:docMk/>
            <pc:sldMk cId="2856903951" sldId="280"/>
            <ac:picMk id="2" creationId="{00000000-0000-0000-0000-000000000000}"/>
          </ac:picMkLst>
        </pc:picChg>
        <pc:picChg chg="ord">
          <ac:chgData name="Lindsey Scott" userId="9951bbea-6757-4829-a5ac-a775e7fc2a84" providerId="ADAL" clId="{3479BCC7-0D6A-49C5-B572-5330FE8843F8}" dt="2024-09-23T10:07:22.928" v="33" actId="26606"/>
          <ac:picMkLst>
            <pc:docMk/>
            <pc:sldMk cId="2856903951" sldId="280"/>
            <ac:picMk id="6" creationId="{D7FB08A4-574E-44EC-83D6-03F97DCC4268}"/>
          </ac:picMkLst>
        </pc:picChg>
        <pc:picChg chg="mod">
          <ac:chgData name="Lindsey Scott" userId="9951bbea-6757-4829-a5ac-a775e7fc2a84" providerId="ADAL" clId="{3479BCC7-0D6A-49C5-B572-5330FE8843F8}" dt="2024-09-23T10:07:22.928" v="33" actId="26606"/>
          <ac:picMkLst>
            <pc:docMk/>
            <pc:sldMk cId="2856903951" sldId="280"/>
            <ac:picMk id="7" creationId="{00000000-0000-0000-0000-000000000000}"/>
          </ac:picMkLst>
        </pc:picChg>
        <pc:picChg chg="mod">
          <ac:chgData name="Lindsey Scott" userId="9951bbea-6757-4829-a5ac-a775e7fc2a84" providerId="ADAL" clId="{3479BCC7-0D6A-49C5-B572-5330FE8843F8}" dt="2024-09-23T10:07:22.928" v="33" actId="26606"/>
          <ac:picMkLst>
            <pc:docMk/>
            <pc:sldMk cId="2856903951" sldId="280"/>
            <ac:picMk id="9" creationId="{00000000-0000-0000-0000-000000000000}"/>
          </ac:picMkLst>
        </pc:picChg>
      </pc:sldChg>
      <pc:sldChg chg="addSp delSp modSp mod">
        <pc:chgData name="Lindsey Scott" userId="9951bbea-6757-4829-a5ac-a775e7fc2a84" providerId="ADAL" clId="{3479BCC7-0D6A-49C5-B572-5330FE8843F8}" dt="2024-09-23T10:14:49.234" v="664" actId="1076"/>
        <pc:sldMkLst>
          <pc:docMk/>
          <pc:sldMk cId="1079026242" sldId="282"/>
        </pc:sldMkLst>
        <pc:spChg chg="mod">
          <ac:chgData name="Lindsey Scott" userId="9951bbea-6757-4829-a5ac-a775e7fc2a84" providerId="ADAL" clId="{3479BCC7-0D6A-49C5-B572-5330FE8843F8}" dt="2024-09-23T10:14:49.234" v="664" actId="1076"/>
          <ac:spMkLst>
            <pc:docMk/>
            <pc:sldMk cId="1079026242" sldId="282"/>
            <ac:spMk id="9" creationId="{C74FCD6D-EAED-6AEB-6A55-F0C4611CBB51}"/>
          </ac:spMkLst>
        </pc:spChg>
        <pc:spChg chg="add mod">
          <ac:chgData name="Lindsey Scott" userId="9951bbea-6757-4829-a5ac-a775e7fc2a84" providerId="ADAL" clId="{3479BCC7-0D6A-49C5-B572-5330FE8843F8}" dt="2024-09-23T10:14:36.959" v="659" actId="1076"/>
          <ac:spMkLst>
            <pc:docMk/>
            <pc:sldMk cId="1079026242" sldId="282"/>
            <ac:spMk id="12" creationId="{F35E691D-CA5A-ADB8-4560-B1ED2738D511}"/>
          </ac:spMkLst>
        </pc:spChg>
        <pc:picChg chg="del">
          <ac:chgData name="Lindsey Scott" userId="9951bbea-6757-4829-a5ac-a775e7fc2a84" providerId="ADAL" clId="{3479BCC7-0D6A-49C5-B572-5330FE8843F8}" dt="2024-09-23T10:02:05.161" v="0" actId="478"/>
          <ac:picMkLst>
            <pc:docMk/>
            <pc:sldMk cId="1079026242" sldId="282"/>
            <ac:picMk id="4" creationId="{63A586C9-1453-4B2D-9F33-ACCF14CD97ED}"/>
          </ac:picMkLst>
        </pc:picChg>
        <pc:picChg chg="del">
          <ac:chgData name="Lindsey Scott" userId="9951bbea-6757-4829-a5ac-a775e7fc2a84" providerId="ADAL" clId="{3479BCC7-0D6A-49C5-B572-5330FE8843F8}" dt="2024-09-23T10:02:06.449" v="1" actId="478"/>
          <ac:picMkLst>
            <pc:docMk/>
            <pc:sldMk cId="1079026242" sldId="282"/>
            <ac:picMk id="5" creationId="{C18C75EF-BB53-44AB-800B-2B797FF37959}"/>
          </ac:picMkLst>
        </pc:picChg>
        <pc:picChg chg="del">
          <ac:chgData name="Lindsey Scott" userId="9951bbea-6757-4829-a5ac-a775e7fc2a84" providerId="ADAL" clId="{3479BCC7-0D6A-49C5-B572-5330FE8843F8}" dt="2024-09-23T10:02:07.815" v="2" actId="478"/>
          <ac:picMkLst>
            <pc:docMk/>
            <pc:sldMk cId="1079026242" sldId="282"/>
            <ac:picMk id="6" creationId="{07079ECA-9F71-47AA-A525-D5528BD5E1A1}"/>
          </ac:picMkLst>
        </pc:picChg>
        <pc:picChg chg="del">
          <ac:chgData name="Lindsey Scott" userId="9951bbea-6757-4829-a5ac-a775e7fc2a84" providerId="ADAL" clId="{3479BCC7-0D6A-49C5-B572-5330FE8843F8}" dt="2024-09-23T10:02:09.065" v="3" actId="478"/>
          <ac:picMkLst>
            <pc:docMk/>
            <pc:sldMk cId="1079026242" sldId="282"/>
            <ac:picMk id="7" creationId="{42456981-6003-4F5D-93D9-E558152DBFD3}"/>
          </ac:picMkLst>
        </pc:picChg>
        <pc:picChg chg="del mod">
          <ac:chgData name="Lindsey Scott" userId="9951bbea-6757-4829-a5ac-a775e7fc2a84" providerId="ADAL" clId="{3479BCC7-0D6A-49C5-B572-5330FE8843F8}" dt="2024-09-23T10:14:32.474" v="658" actId="478"/>
          <ac:picMkLst>
            <pc:docMk/>
            <pc:sldMk cId="1079026242" sldId="282"/>
            <ac:picMk id="10" creationId="{00000000-0000-0000-0000-000000000000}"/>
          </ac:picMkLst>
        </pc:picChg>
        <pc:picChg chg="add mod">
          <ac:chgData name="Lindsey Scott" userId="9951bbea-6757-4829-a5ac-a775e7fc2a84" providerId="ADAL" clId="{3479BCC7-0D6A-49C5-B572-5330FE8843F8}" dt="2024-09-23T10:14:43.766" v="663" actId="1076"/>
          <ac:picMkLst>
            <pc:docMk/>
            <pc:sldMk cId="1079026242" sldId="282"/>
            <ac:picMk id="11" creationId="{7C161081-50B5-B5F8-28ED-0E9C0F1BB61A}"/>
          </ac:picMkLst>
        </pc:picChg>
      </pc:sldChg>
      <pc:sldChg chg="addSp delSp modSp mod">
        <pc:chgData name="Lindsey Scott" userId="9951bbea-6757-4829-a5ac-a775e7fc2a84" providerId="ADAL" clId="{3479BCC7-0D6A-49C5-B572-5330FE8843F8}" dt="2024-09-23T10:04:42.804" v="31" actId="478"/>
        <pc:sldMkLst>
          <pc:docMk/>
          <pc:sldMk cId="1448343435" sldId="294"/>
        </pc:sldMkLst>
        <pc:picChg chg="add del">
          <ac:chgData name="Lindsey Scott" userId="9951bbea-6757-4829-a5ac-a775e7fc2a84" providerId="ADAL" clId="{3479BCC7-0D6A-49C5-B572-5330FE8843F8}" dt="2024-09-23T10:04:40.554" v="30" actId="478"/>
          <ac:picMkLst>
            <pc:docMk/>
            <pc:sldMk cId="1448343435" sldId="294"/>
            <ac:picMk id="3" creationId="{00000000-0000-0000-0000-000000000000}"/>
          </ac:picMkLst>
        </pc:picChg>
        <pc:picChg chg="add del mod">
          <ac:chgData name="Lindsey Scott" userId="9951bbea-6757-4829-a5ac-a775e7fc2a84" providerId="ADAL" clId="{3479BCC7-0D6A-49C5-B572-5330FE8843F8}" dt="2024-09-23T10:04:42.804" v="31" actId="478"/>
          <ac:picMkLst>
            <pc:docMk/>
            <pc:sldMk cId="1448343435" sldId="294"/>
            <ac:picMk id="4" creationId="{BE2EE710-1CE4-BC38-BA00-786A3913ABF1}"/>
          </ac:picMkLst>
        </pc:picChg>
      </pc:sldChg>
      <pc:sldChg chg="addSp delSp new del mod">
        <pc:chgData name="Lindsey Scott" userId="9951bbea-6757-4829-a5ac-a775e7fc2a84" providerId="ADAL" clId="{3479BCC7-0D6A-49C5-B572-5330FE8843F8}" dt="2024-09-23T10:04:13.294" v="19" actId="47"/>
        <pc:sldMkLst>
          <pc:docMk/>
          <pc:sldMk cId="3183474361" sldId="297"/>
        </pc:sldMkLst>
        <pc:picChg chg="add del">
          <ac:chgData name="Lindsey Scott" userId="9951bbea-6757-4829-a5ac-a775e7fc2a84" providerId="ADAL" clId="{3479BCC7-0D6A-49C5-B572-5330FE8843F8}" dt="2024-09-23T10:04:10.928" v="18" actId="478"/>
          <ac:picMkLst>
            <pc:docMk/>
            <pc:sldMk cId="3183474361" sldId="297"/>
            <ac:picMk id="3" creationId="{5944D435-2F62-8C51-3A81-71440C28CBA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9/23/2024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9/23/2024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4A559B-E0C6-4E28-B7ED-9C13D24EF57B}" type="datetimeFigureOut">
              <a:rPr lang="en-US" smtClean="0"/>
              <a:pPr/>
              <a:t>9/23/2024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37CF31-0F7F-4395-BE44-1A2DF84ED330}" type="slidenum">
              <a:rPr lang="en-GB" smtClean="0"/>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4A559B-E0C6-4E28-B7ED-9C13D24EF57B}" type="datetimeFigureOut">
              <a:rPr lang="en-US" smtClean="0"/>
              <a:pPr/>
              <a:t>9/23/2024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37CF31-0F7F-4395-BE44-1A2DF84ED330}" type="slidenum">
              <a:rPr lang="en-GB" smtClean="0"/>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4A559B-E0C6-4E28-B7ED-9C13D24EF57B}" type="datetimeFigureOut">
              <a:rPr lang="en-US" smtClean="0"/>
              <a:pPr/>
              <a:t>9/23/2024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37CF31-0F7F-4395-BE44-1A2DF84ED330}" type="slidenum">
              <a:rPr lang="en-GB" smtClean="0"/>
              <a:pPr/>
              <a:t>‹#›</a:t>
            </a:fld>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4A559B-E0C6-4E28-B7ED-9C13D24EF57B}" type="datetimeFigureOut">
              <a:rPr lang="en-US" smtClean="0"/>
              <a:pPr/>
              <a:t>9/23/2024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37CF31-0F7F-4395-BE44-1A2DF84ED330}" type="slidenum">
              <a:rPr lang="en-GB" smtClean="0"/>
              <a:pPr/>
              <a:t>‹#›</a:t>
            </a:fld>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4A559B-E0C6-4E28-B7ED-9C13D24EF57B}" type="datetimeFigureOut">
              <a:rPr lang="en-US" smtClean="0"/>
              <a:pPr/>
              <a:t>9/23/2024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37CF31-0F7F-4395-BE44-1A2DF84ED330}" type="slidenum">
              <a:rPr lang="en-GB" smtClean="0"/>
              <a:pPr/>
              <a:t>‹#›</a:t>
            </a:fld>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4A559B-E0C6-4E28-B7ED-9C13D24EF57B}" type="datetimeFigureOut">
              <a:rPr lang="en-US" smtClean="0"/>
              <a:pPr/>
              <a:t>9/23/2024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37CF31-0F7F-4395-BE44-1A2DF84ED330}" type="slidenum">
              <a:rPr lang="en-GB" smtClean="0"/>
              <a:pPr/>
              <a:t>‹#›</a:t>
            </a:fld>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4A559B-E0C6-4E28-B7ED-9C13D24EF57B}" type="datetimeFigureOut">
              <a:rPr lang="en-US" smtClean="0"/>
              <a:pPr/>
              <a:t>9/23/2024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37CF31-0F7F-4395-BE44-1A2DF84ED330}" type="slidenum">
              <a:rPr lang="en-GB" smtClean="0"/>
              <a:pPr/>
              <a:t>‹#›</a:t>
            </a:fld>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4A559B-E0C6-4E28-B7ED-9C13D24EF57B}" type="datetimeFigureOut">
              <a:rPr lang="en-US" smtClean="0"/>
              <a:pPr/>
              <a:t>9/23/2024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37CF31-0F7F-4395-BE44-1A2DF84ED330}" type="slidenum">
              <a:rPr lang="en-GB" smtClean="0"/>
              <a:pPr/>
              <a:t>‹#›</a:t>
            </a:fld>
            <a:endParaRPr lang="en-GB"/>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4A559B-E0C6-4E28-B7ED-9C13D24EF57B}" type="datetimeFigureOut">
              <a:rPr lang="en-US" smtClean="0"/>
              <a:pPr/>
              <a:t>9/23/2024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37CF31-0F7F-4395-BE44-1A2DF84ED330}" type="slidenum">
              <a:rPr lang="en-GB" smtClean="0"/>
              <a:pPr/>
              <a:t>‹#›</a:t>
            </a:fld>
            <a:endParaRPr lang="en-GB"/>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4A559B-E0C6-4E28-B7ED-9C13D24EF57B}" type="datetimeFigureOut">
              <a:rPr lang="en-US" smtClean="0"/>
              <a:pPr/>
              <a:t>9/23/2024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37CF31-0F7F-4395-BE44-1A2DF84ED330}" type="slidenum">
              <a:rPr lang="en-GB" smtClean="0"/>
              <a:pPr/>
              <a:t>‹#›</a:t>
            </a:fld>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4A559B-E0C6-4E28-B7ED-9C13D24EF57B}" type="datetimeFigureOut">
              <a:rPr lang="en-US" smtClean="0"/>
              <a:pPr/>
              <a:t>9/23/2024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37CF31-0F7F-4395-BE44-1A2DF84ED33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B050"/>
            </a:gs>
            <a:gs pos="50000">
              <a:schemeClr val="accent1">
                <a:tint val="44500"/>
                <a:satMod val="160000"/>
              </a:schemeClr>
            </a:gs>
            <a:gs pos="100000">
              <a:schemeClr val="accent1">
                <a:tint val="23500"/>
                <a:satMod val="16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4A559B-E0C6-4E28-B7ED-9C13D24EF57B}" type="datetimeFigureOut">
              <a:rPr lang="en-US" smtClean="0"/>
              <a:pPr/>
              <a:t>9/23/2024</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37CF31-0F7F-4395-BE44-1A2DF84ED33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8.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18.xml"/><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0.png"/><Relationship Id="rId1" Type="http://schemas.openxmlformats.org/officeDocument/2006/relationships/slideLayout" Target="../slideLayouts/slideLayout18.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981200" y="880827"/>
            <a:ext cx="8229600" cy="3151013"/>
          </a:xfrm>
        </p:spPr>
        <p:txBody>
          <a:bodyPr vert="horz" lIns="91440" tIns="45720" rIns="91440" bIns="45720" rtlCol="0" anchor="t">
            <a:normAutofit fontScale="25000" lnSpcReduction="20000"/>
          </a:bodyPr>
          <a:lstStyle/>
          <a:p>
            <a:pPr algn="ctr">
              <a:lnSpc>
                <a:spcPct val="120000"/>
              </a:lnSpc>
              <a:spcBef>
                <a:spcPts val="1200"/>
              </a:spcBef>
              <a:buNone/>
            </a:pPr>
            <a:r>
              <a:rPr lang="en-GB" sz="16600" b="1" dirty="0">
                <a:solidFill>
                  <a:srgbClr val="008000"/>
                </a:solidFill>
              </a:rPr>
              <a:t>Welcome to</a:t>
            </a:r>
          </a:p>
          <a:p>
            <a:pPr algn="ctr">
              <a:buNone/>
            </a:pPr>
            <a:r>
              <a:rPr lang="en-GB" sz="16600" b="1" dirty="0">
                <a:solidFill>
                  <a:srgbClr val="008000"/>
                </a:solidFill>
              </a:rPr>
              <a:t>St Aldhelm’s VA Church</a:t>
            </a:r>
          </a:p>
          <a:p>
            <a:pPr algn="ctr">
              <a:buNone/>
            </a:pPr>
            <a:r>
              <a:rPr lang="en-GB" sz="16600" b="1" dirty="0">
                <a:solidFill>
                  <a:srgbClr val="008000"/>
                </a:solidFill>
              </a:rPr>
              <a:t>Primary School</a:t>
            </a:r>
          </a:p>
          <a:p>
            <a:pPr algn="ctr">
              <a:buNone/>
            </a:pPr>
            <a:endParaRPr lang="en-GB" sz="3000" b="1" dirty="0">
              <a:solidFill>
                <a:srgbClr val="008000"/>
              </a:solidFill>
              <a:latin typeface="Calibri" pitchFamily="34" charset="0"/>
            </a:endParaRPr>
          </a:p>
          <a:p>
            <a:pPr algn="ctr">
              <a:buNone/>
            </a:pPr>
            <a:r>
              <a:rPr lang="en-GB" sz="8000" b="1" dirty="0">
                <a:solidFill>
                  <a:srgbClr val="008000"/>
                </a:solidFill>
                <a:latin typeface="Calibri"/>
                <a:cs typeface="Calibri"/>
              </a:rPr>
              <a:t>Phonics and Reading Meeting – Tuesday 24</a:t>
            </a:r>
            <a:r>
              <a:rPr lang="en-GB" sz="8000" b="1" baseline="30000" dirty="0">
                <a:solidFill>
                  <a:srgbClr val="008000"/>
                </a:solidFill>
                <a:latin typeface="Calibri"/>
                <a:cs typeface="Calibri"/>
              </a:rPr>
              <a:t>th</a:t>
            </a:r>
            <a:r>
              <a:rPr lang="en-GB" sz="8000" b="1" dirty="0">
                <a:solidFill>
                  <a:srgbClr val="008000"/>
                </a:solidFill>
                <a:latin typeface="Calibri"/>
                <a:cs typeface="Calibri"/>
              </a:rPr>
              <a:t> September 2024</a:t>
            </a:r>
            <a:endParaRPr lang="en-GB" sz="8000" dirty="0">
              <a:solidFill>
                <a:srgbClr val="008000"/>
              </a:solidFill>
              <a:latin typeface="Calibri" pitchFamily="34" charset="0"/>
              <a:cs typeface="Calibri" pitchFamily="34" charset="0"/>
            </a:endParaRPr>
          </a:p>
        </p:txBody>
      </p:sp>
      <p:pic>
        <p:nvPicPr>
          <p:cNvPr id="9" name="Picture 8" descr="T:\Amanda\Logo\St-Aldhelms-logo.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56113" y="74377"/>
            <a:ext cx="1038225" cy="8064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3" name="Picture 32">
            <a:extLst>
              <a:ext uri="{FF2B5EF4-FFF2-40B4-BE49-F238E27FC236}">
                <a16:creationId xmlns:a16="http://schemas.microsoft.com/office/drawing/2014/main" id="{04890B93-8946-1DE7-73D5-1EFF9F72C6EA}"/>
              </a:ext>
            </a:extLst>
          </p:cNvPr>
          <p:cNvPicPr>
            <a:picLocks noChangeAspect="1"/>
          </p:cNvPicPr>
          <p:nvPr/>
        </p:nvPicPr>
        <p:blipFill>
          <a:blip r:embed="rId3"/>
          <a:stretch>
            <a:fillRect/>
          </a:stretch>
        </p:blipFill>
        <p:spPr>
          <a:xfrm rot="504743">
            <a:off x="8448702" y="4074203"/>
            <a:ext cx="3038300" cy="2170214"/>
          </a:xfrm>
          <a:prstGeom prst="rect">
            <a:avLst/>
          </a:prstGeom>
        </p:spPr>
      </p:pic>
      <p:pic>
        <p:nvPicPr>
          <p:cNvPr id="35" name="Picture 34">
            <a:extLst>
              <a:ext uri="{FF2B5EF4-FFF2-40B4-BE49-F238E27FC236}">
                <a16:creationId xmlns:a16="http://schemas.microsoft.com/office/drawing/2014/main" id="{0D1A886B-D118-B8DC-D142-2D97D898011C}"/>
              </a:ext>
            </a:extLst>
          </p:cNvPr>
          <p:cNvPicPr>
            <a:picLocks noChangeAspect="1"/>
          </p:cNvPicPr>
          <p:nvPr/>
        </p:nvPicPr>
        <p:blipFill>
          <a:blip r:embed="rId4"/>
          <a:stretch>
            <a:fillRect/>
          </a:stretch>
        </p:blipFill>
        <p:spPr>
          <a:xfrm rot="657611">
            <a:off x="9649625" y="389962"/>
            <a:ext cx="2010118" cy="2759504"/>
          </a:xfrm>
          <a:prstGeom prst="rect">
            <a:avLst/>
          </a:prstGeom>
        </p:spPr>
      </p:pic>
      <p:pic>
        <p:nvPicPr>
          <p:cNvPr id="37" name="Picture 36">
            <a:extLst>
              <a:ext uri="{FF2B5EF4-FFF2-40B4-BE49-F238E27FC236}">
                <a16:creationId xmlns:a16="http://schemas.microsoft.com/office/drawing/2014/main" id="{946556DC-5A13-512A-21BA-72B3A473C1C2}"/>
              </a:ext>
            </a:extLst>
          </p:cNvPr>
          <p:cNvPicPr>
            <a:picLocks noChangeAspect="1"/>
          </p:cNvPicPr>
          <p:nvPr/>
        </p:nvPicPr>
        <p:blipFill>
          <a:blip r:embed="rId5"/>
          <a:stretch>
            <a:fillRect/>
          </a:stretch>
        </p:blipFill>
        <p:spPr>
          <a:xfrm rot="21205785">
            <a:off x="550422" y="417978"/>
            <a:ext cx="1579700" cy="2265394"/>
          </a:xfrm>
          <a:prstGeom prst="rect">
            <a:avLst/>
          </a:prstGeom>
        </p:spPr>
      </p:pic>
      <p:pic>
        <p:nvPicPr>
          <p:cNvPr id="39" name="Picture 38">
            <a:extLst>
              <a:ext uri="{FF2B5EF4-FFF2-40B4-BE49-F238E27FC236}">
                <a16:creationId xmlns:a16="http://schemas.microsoft.com/office/drawing/2014/main" id="{E7510759-8015-DE84-6F40-7AB0C8173E65}"/>
              </a:ext>
            </a:extLst>
          </p:cNvPr>
          <p:cNvPicPr>
            <a:picLocks noChangeAspect="1"/>
          </p:cNvPicPr>
          <p:nvPr/>
        </p:nvPicPr>
        <p:blipFill>
          <a:blip r:embed="rId6"/>
          <a:stretch>
            <a:fillRect/>
          </a:stretch>
        </p:blipFill>
        <p:spPr>
          <a:xfrm rot="20970347">
            <a:off x="628563" y="3770322"/>
            <a:ext cx="3985872" cy="2590302"/>
          </a:xfrm>
          <a:prstGeom prst="rect">
            <a:avLst/>
          </a:prstGeom>
        </p:spPr>
      </p:pic>
      <p:pic>
        <p:nvPicPr>
          <p:cNvPr id="41" name="Picture 40">
            <a:extLst>
              <a:ext uri="{FF2B5EF4-FFF2-40B4-BE49-F238E27FC236}">
                <a16:creationId xmlns:a16="http://schemas.microsoft.com/office/drawing/2014/main" id="{1680FFC1-2CA7-7706-8D3F-9B9DDA360804}"/>
              </a:ext>
            </a:extLst>
          </p:cNvPr>
          <p:cNvPicPr>
            <a:picLocks noChangeAspect="1"/>
          </p:cNvPicPr>
          <p:nvPr/>
        </p:nvPicPr>
        <p:blipFill>
          <a:blip r:embed="rId7"/>
          <a:stretch>
            <a:fillRect/>
          </a:stretch>
        </p:blipFill>
        <p:spPr>
          <a:xfrm>
            <a:off x="5565143" y="4120077"/>
            <a:ext cx="1993006" cy="1436426"/>
          </a:xfrm>
          <a:prstGeom prst="rect">
            <a:avLst/>
          </a:prstGeom>
        </p:spPr>
      </p:pic>
    </p:spTree>
    <p:extLst>
      <p:ext uri="{BB962C8B-B14F-4D97-AF65-F5344CB8AC3E}">
        <p14:creationId xmlns:p14="http://schemas.microsoft.com/office/powerpoint/2010/main" val="6338436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3DCE1F1-1D45-4005-B887-135DB22ABEF1}"/>
              </a:ext>
            </a:extLst>
          </p:cNvPr>
          <p:cNvPicPr>
            <a:picLocks noChangeAspect="1"/>
          </p:cNvPicPr>
          <p:nvPr/>
        </p:nvPicPr>
        <p:blipFill>
          <a:blip r:embed="rId2"/>
          <a:stretch>
            <a:fillRect/>
          </a:stretch>
        </p:blipFill>
        <p:spPr>
          <a:xfrm>
            <a:off x="10741099" y="156276"/>
            <a:ext cx="1225402" cy="993734"/>
          </a:xfrm>
          <a:prstGeom prst="rect">
            <a:avLst/>
          </a:prstGeom>
        </p:spPr>
      </p:pic>
      <p:sp>
        <p:nvSpPr>
          <p:cNvPr id="4" name="Content Placeholder 2">
            <a:extLst>
              <a:ext uri="{FF2B5EF4-FFF2-40B4-BE49-F238E27FC236}">
                <a16:creationId xmlns:a16="http://schemas.microsoft.com/office/drawing/2014/main" id="{A14F1401-D523-45A4-BA08-889BF9ED8CF8}"/>
              </a:ext>
            </a:extLst>
          </p:cNvPr>
          <p:cNvSpPr txBox="1">
            <a:spLocks/>
          </p:cNvSpPr>
          <p:nvPr/>
        </p:nvSpPr>
        <p:spPr>
          <a:xfrm>
            <a:off x="533400" y="677636"/>
            <a:ext cx="10972800" cy="4525963"/>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2800" b="1" dirty="0">
                <a:latin typeface="Century Gothic"/>
                <a:cs typeface="Calibri"/>
              </a:rPr>
              <a:t>Phonics and reading  </a:t>
            </a:r>
            <a:endParaRPr lang="en-US" sz="2800" b="1" dirty="0">
              <a:latin typeface="Century Gothic" panose="020B0502020202020204" pitchFamily="34" charset="0"/>
              <a:cs typeface="Calibri"/>
            </a:endParaRPr>
          </a:p>
          <a:p>
            <a:pPr marL="0" indent="0">
              <a:buNone/>
            </a:pPr>
            <a:r>
              <a:rPr lang="en-US" dirty="0">
                <a:cs typeface="Calibri"/>
              </a:rPr>
              <a:t> </a:t>
            </a:r>
          </a:p>
          <a:p>
            <a:endParaRPr lang="en-US" dirty="0">
              <a:cs typeface="Calibri"/>
            </a:endParaRPr>
          </a:p>
        </p:txBody>
      </p:sp>
      <p:sp>
        <p:nvSpPr>
          <p:cNvPr id="3" name="TextBox 2">
            <a:extLst>
              <a:ext uri="{FF2B5EF4-FFF2-40B4-BE49-F238E27FC236}">
                <a16:creationId xmlns:a16="http://schemas.microsoft.com/office/drawing/2014/main" id="{D695349B-D6F7-04A5-9354-415E586767BA}"/>
              </a:ext>
            </a:extLst>
          </p:cNvPr>
          <p:cNvSpPr txBox="1"/>
          <p:nvPr/>
        </p:nvSpPr>
        <p:spPr>
          <a:xfrm>
            <a:off x="341312" y="1902354"/>
            <a:ext cx="1136650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Century Gothic"/>
                <a:cs typeface="Calibri"/>
              </a:rPr>
              <a:t>Phonics</a:t>
            </a:r>
            <a:r>
              <a:rPr lang="en-US" dirty="0">
                <a:latin typeface="Century Gothic"/>
                <a:cs typeface="Calibri"/>
              </a:rPr>
              <a:t> - Phonics is a way of teaching reading, writing and spelling based on hearing and identifying letter sounds and matching them to the letters or letter patterns.</a:t>
            </a:r>
          </a:p>
          <a:p>
            <a:endParaRPr lang="en-US" dirty="0">
              <a:latin typeface="Century Gothic"/>
              <a:cs typeface="Calibri"/>
            </a:endParaRPr>
          </a:p>
          <a:p>
            <a:r>
              <a:rPr lang="en-US" b="1" dirty="0">
                <a:latin typeface="Century Gothic"/>
                <a:cs typeface="Calibri"/>
              </a:rPr>
              <a:t>Grapheme</a:t>
            </a:r>
            <a:r>
              <a:rPr lang="en-US" dirty="0">
                <a:latin typeface="Century Gothic"/>
                <a:cs typeface="Calibri"/>
              </a:rPr>
              <a:t> – A grapheme is a letter or sequence of letters that represent a phoneme (one sound). When we read aloud, we decode written words by converting graphemes into phonemes. </a:t>
            </a:r>
          </a:p>
          <a:p>
            <a:endParaRPr lang="en-US" dirty="0">
              <a:latin typeface="Century Gothic"/>
              <a:cs typeface="Calibri"/>
            </a:endParaRPr>
          </a:p>
          <a:p>
            <a:r>
              <a:rPr lang="en-US" b="1" dirty="0">
                <a:latin typeface="Century Gothic"/>
                <a:cs typeface="Calibri"/>
              </a:rPr>
              <a:t>Phoneme</a:t>
            </a:r>
            <a:r>
              <a:rPr lang="en-US" dirty="0">
                <a:latin typeface="Century Gothic"/>
                <a:cs typeface="Calibri"/>
              </a:rPr>
              <a:t> – A phoneme is a single spoken sound, e.g. /c/ as in c-a-t, or /</a:t>
            </a:r>
            <a:r>
              <a:rPr lang="en-US" dirty="0" err="1">
                <a:latin typeface="Century Gothic"/>
                <a:cs typeface="Calibri"/>
              </a:rPr>
              <a:t>sh</a:t>
            </a:r>
            <a:r>
              <a:rPr lang="en-US" dirty="0">
                <a:latin typeface="Century Gothic"/>
                <a:cs typeface="Calibri"/>
              </a:rPr>
              <a:t>/ as in </a:t>
            </a:r>
            <a:r>
              <a:rPr lang="en-US" dirty="0" err="1">
                <a:latin typeface="Century Gothic"/>
                <a:cs typeface="Calibri"/>
              </a:rPr>
              <a:t>sh</a:t>
            </a:r>
            <a:r>
              <a:rPr lang="en-US" dirty="0">
                <a:latin typeface="Century Gothic"/>
                <a:cs typeface="Calibri"/>
              </a:rPr>
              <a:t>-</a:t>
            </a:r>
            <a:r>
              <a:rPr lang="en-US" dirty="0" err="1">
                <a:latin typeface="Century Gothic"/>
                <a:cs typeface="Calibri"/>
              </a:rPr>
              <a:t>i</a:t>
            </a:r>
            <a:r>
              <a:rPr lang="en-US" dirty="0">
                <a:latin typeface="Century Gothic"/>
                <a:cs typeface="Calibri"/>
              </a:rPr>
              <a:t>-p.</a:t>
            </a:r>
          </a:p>
          <a:p>
            <a:endParaRPr lang="en-US" dirty="0">
              <a:latin typeface="Century Gothic"/>
              <a:cs typeface="Calibri"/>
            </a:endParaRPr>
          </a:p>
          <a:p>
            <a:r>
              <a:rPr lang="en-US" b="1" dirty="0">
                <a:latin typeface="Century Gothic"/>
                <a:cs typeface="Calibri"/>
              </a:rPr>
              <a:t>Digraph</a:t>
            </a:r>
            <a:r>
              <a:rPr lang="en-US" dirty="0">
                <a:latin typeface="Century Gothic"/>
                <a:cs typeface="Calibri"/>
              </a:rPr>
              <a:t> – A digraph is a single sound (i.e. a phoneme) that is made up of two letters, e.g. </a:t>
            </a:r>
            <a:r>
              <a:rPr lang="en-US" b="1" dirty="0" err="1">
                <a:latin typeface="Century Gothic"/>
                <a:cs typeface="Calibri"/>
              </a:rPr>
              <a:t>ee</a:t>
            </a:r>
            <a:r>
              <a:rPr lang="en-US" dirty="0">
                <a:latin typeface="Century Gothic"/>
                <a:cs typeface="Calibri"/>
              </a:rPr>
              <a:t> as in </a:t>
            </a:r>
            <a:r>
              <a:rPr lang="en-US" i="1" dirty="0">
                <a:latin typeface="Century Gothic"/>
                <a:cs typeface="Calibri"/>
              </a:rPr>
              <a:t>t-r-</a:t>
            </a:r>
            <a:r>
              <a:rPr lang="en-US" i="1" dirty="0" err="1">
                <a:latin typeface="Century Gothic"/>
                <a:cs typeface="Calibri"/>
              </a:rPr>
              <a:t>ee</a:t>
            </a:r>
            <a:r>
              <a:rPr lang="en-US" dirty="0">
                <a:latin typeface="Century Gothic"/>
                <a:cs typeface="Calibri"/>
              </a:rPr>
              <a:t> or </a:t>
            </a:r>
            <a:r>
              <a:rPr lang="en-US" b="1" dirty="0" err="1">
                <a:latin typeface="Century Gothic"/>
                <a:cs typeface="Calibri"/>
              </a:rPr>
              <a:t>ie</a:t>
            </a:r>
            <a:r>
              <a:rPr lang="en-US" dirty="0">
                <a:latin typeface="Century Gothic"/>
                <a:cs typeface="Calibri"/>
              </a:rPr>
              <a:t> as in </a:t>
            </a:r>
            <a:r>
              <a:rPr lang="en-US" i="1" dirty="0">
                <a:latin typeface="Century Gothic"/>
                <a:cs typeface="Calibri"/>
              </a:rPr>
              <a:t>t-</a:t>
            </a:r>
            <a:r>
              <a:rPr lang="en-US" i="1" dirty="0" err="1">
                <a:latin typeface="Century Gothic"/>
                <a:cs typeface="Calibri"/>
              </a:rPr>
              <a:t>ie</a:t>
            </a:r>
            <a:endParaRPr lang="en-US" i="1">
              <a:latin typeface="Century Gothic"/>
              <a:cs typeface="Calibri"/>
            </a:endParaRPr>
          </a:p>
          <a:p>
            <a:endParaRPr lang="en-US" dirty="0">
              <a:latin typeface="Century Gothic"/>
              <a:cs typeface="Calibri"/>
            </a:endParaRPr>
          </a:p>
          <a:p>
            <a:r>
              <a:rPr lang="en-US" b="1" dirty="0">
                <a:latin typeface="Century Gothic"/>
                <a:cs typeface="Calibri"/>
              </a:rPr>
              <a:t>Trigraph</a:t>
            </a:r>
            <a:r>
              <a:rPr lang="en-US" dirty="0">
                <a:latin typeface="Century Gothic"/>
                <a:cs typeface="Calibri"/>
              </a:rPr>
              <a:t> – A trigraph is a single sound (a phoneme) that is made up of three letters, e.g. </a:t>
            </a:r>
            <a:r>
              <a:rPr lang="en-US" b="1" dirty="0" err="1">
                <a:latin typeface="Century Gothic"/>
                <a:cs typeface="Calibri"/>
              </a:rPr>
              <a:t>igh</a:t>
            </a:r>
            <a:r>
              <a:rPr lang="en-US" b="1" dirty="0">
                <a:latin typeface="Century Gothic"/>
                <a:cs typeface="Calibri"/>
              </a:rPr>
              <a:t> </a:t>
            </a:r>
            <a:r>
              <a:rPr lang="en-US" dirty="0">
                <a:latin typeface="Century Gothic"/>
                <a:cs typeface="Calibri"/>
              </a:rPr>
              <a:t>as in </a:t>
            </a:r>
            <a:r>
              <a:rPr lang="en-US" i="1" dirty="0">
                <a:latin typeface="Century Gothic"/>
                <a:cs typeface="Calibri"/>
              </a:rPr>
              <a:t>high</a:t>
            </a:r>
          </a:p>
        </p:txBody>
      </p:sp>
      <p:pic>
        <p:nvPicPr>
          <p:cNvPr id="5" name="Picture 6" descr="Logo&#10;&#10;Description automatically generated">
            <a:extLst>
              <a:ext uri="{FF2B5EF4-FFF2-40B4-BE49-F238E27FC236}">
                <a16:creationId xmlns:a16="http://schemas.microsoft.com/office/drawing/2014/main" id="{D70D394B-0CED-FAF8-D806-E0DF33294EA3}"/>
              </a:ext>
            </a:extLst>
          </p:cNvPr>
          <p:cNvPicPr>
            <a:picLocks noChangeAspect="1"/>
          </p:cNvPicPr>
          <p:nvPr/>
        </p:nvPicPr>
        <p:blipFill>
          <a:blip r:embed="rId3"/>
          <a:stretch>
            <a:fillRect/>
          </a:stretch>
        </p:blipFill>
        <p:spPr>
          <a:xfrm>
            <a:off x="257326" y="335311"/>
            <a:ext cx="2476500" cy="1047750"/>
          </a:xfrm>
          <a:prstGeom prst="rect">
            <a:avLst/>
          </a:prstGeom>
        </p:spPr>
      </p:pic>
    </p:spTree>
    <p:extLst>
      <p:ext uri="{BB962C8B-B14F-4D97-AF65-F5344CB8AC3E}">
        <p14:creationId xmlns:p14="http://schemas.microsoft.com/office/powerpoint/2010/main" val="26952148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D0BEF25-1EA8-4B71-A6FB-A78116C2447A}"/>
              </a:ext>
            </a:extLst>
          </p:cNvPr>
          <p:cNvSpPr txBox="1"/>
          <p:nvPr/>
        </p:nvSpPr>
        <p:spPr>
          <a:xfrm>
            <a:off x="173567" y="1029302"/>
            <a:ext cx="6096000" cy="5355312"/>
          </a:xfrm>
          <a:prstGeom prst="rect">
            <a:avLst/>
          </a:prstGeom>
          <a:noFill/>
        </p:spPr>
        <p:txBody>
          <a:bodyPr wrap="square" lIns="91440" tIns="45720" rIns="91440" bIns="45720" anchor="t">
            <a:spAutoFit/>
          </a:bodyPr>
          <a:lstStyle/>
          <a:p>
            <a:endParaRPr lang="en-GB" dirty="0">
              <a:latin typeface="Century Gothic" panose="020B0502020202020204" pitchFamily="34" charset="0"/>
            </a:endParaRPr>
          </a:p>
          <a:p>
            <a:r>
              <a:rPr lang="en-GB" b="1" dirty="0">
                <a:latin typeface="Century Gothic"/>
              </a:rPr>
              <a:t>Unlock</a:t>
            </a:r>
            <a:r>
              <a:rPr lang="en-GB" b="1" dirty="0">
                <a:solidFill>
                  <a:srgbClr val="FF0000"/>
                </a:solidFill>
                <a:latin typeface="Century Gothic"/>
              </a:rPr>
              <a:t>i</a:t>
            </a:r>
            <a:r>
              <a:rPr lang="en-GB" b="1" dirty="0">
                <a:latin typeface="Century Gothic"/>
              </a:rPr>
              <a:t>ng Letters &amp; Sounds</a:t>
            </a:r>
          </a:p>
          <a:p>
            <a:endParaRPr lang="en-GB" dirty="0">
              <a:latin typeface="Century Gothic"/>
            </a:endParaRPr>
          </a:p>
          <a:p>
            <a:r>
              <a:rPr lang="en-GB" dirty="0">
                <a:latin typeface="Century Gothic"/>
              </a:rPr>
              <a:t>Format of each phonics session stays the same:</a:t>
            </a:r>
            <a:endParaRPr lang="en-GB" dirty="0"/>
          </a:p>
          <a:p>
            <a:endParaRPr lang="en-GB" dirty="0">
              <a:latin typeface="Century Gothic"/>
            </a:endParaRPr>
          </a:p>
          <a:p>
            <a:pPr marL="285750" indent="-285750">
              <a:buFont typeface="Arial" panose="020B0604020202020204" pitchFamily="34" charset="0"/>
              <a:buChar char="•"/>
            </a:pPr>
            <a:r>
              <a:rPr lang="en-GB" dirty="0">
                <a:latin typeface="Century Gothic"/>
              </a:rPr>
              <a:t>Sing the alphabet song. </a:t>
            </a:r>
            <a:endParaRPr lang="en-GB" sz="1800" dirty="0">
              <a:latin typeface="Century Gothic"/>
            </a:endParaRPr>
          </a:p>
          <a:p>
            <a:pPr marL="285750" indent="-285750">
              <a:buFont typeface="Arial" panose="020B0604020202020204" pitchFamily="34" charset="0"/>
              <a:buChar char="•"/>
            </a:pPr>
            <a:r>
              <a:rPr lang="en-GB" dirty="0">
                <a:latin typeface="Century Gothic"/>
              </a:rPr>
              <a:t>Recap the graphemes already learned so far.</a:t>
            </a:r>
            <a:endParaRPr lang="en-GB" sz="1800" dirty="0">
              <a:latin typeface="Century Gothic" panose="020B0502020202020204" pitchFamily="34" charset="0"/>
            </a:endParaRPr>
          </a:p>
          <a:p>
            <a:pPr marL="285750" indent="-285750">
              <a:buFont typeface="Arial" panose="020B0604020202020204" pitchFamily="34" charset="0"/>
              <a:buChar char="•"/>
            </a:pPr>
            <a:r>
              <a:rPr lang="en-GB" dirty="0">
                <a:latin typeface="Century Gothic"/>
              </a:rPr>
              <a:t>Revisit blending to read</a:t>
            </a:r>
          </a:p>
          <a:p>
            <a:pPr marL="285750" indent="-285750">
              <a:buFont typeface="Arial" panose="020B0604020202020204" pitchFamily="34" charset="0"/>
              <a:buChar char="•"/>
            </a:pPr>
            <a:r>
              <a:rPr lang="en-GB" dirty="0">
                <a:latin typeface="Century Gothic"/>
              </a:rPr>
              <a:t>Revisit oral blending</a:t>
            </a:r>
          </a:p>
          <a:p>
            <a:pPr marL="285750" indent="-285750">
              <a:buFont typeface="Arial" panose="020B0604020202020204" pitchFamily="34" charset="0"/>
              <a:buChar char="•"/>
            </a:pPr>
            <a:r>
              <a:rPr lang="en-GB" dirty="0">
                <a:latin typeface="Century Gothic"/>
              </a:rPr>
              <a:t>Teach new GPC</a:t>
            </a:r>
          </a:p>
          <a:p>
            <a:pPr marL="285750" indent="-285750">
              <a:buFont typeface="Arial" panose="020B0604020202020204" pitchFamily="34" charset="0"/>
              <a:buChar char="•"/>
            </a:pPr>
            <a:r>
              <a:rPr lang="en-GB" dirty="0">
                <a:latin typeface="Century Gothic"/>
              </a:rPr>
              <a:t>Recap the Common exception words (CEW) already learned so far. </a:t>
            </a: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a:rPr>
              <a:t>Teach new CEW</a:t>
            </a:r>
          </a:p>
          <a:p>
            <a:pPr marL="285750" indent="-285750">
              <a:buFont typeface="Arial" panose="020B0604020202020204" pitchFamily="34" charset="0"/>
              <a:buChar char="•"/>
            </a:pPr>
            <a:r>
              <a:rPr lang="en-GB" dirty="0">
                <a:latin typeface="Century Gothic"/>
              </a:rPr>
              <a:t>Practise blending for reading</a:t>
            </a:r>
            <a:endParaRPr lang="en-GB" sz="1800" dirty="0">
              <a:latin typeface="Century Gothic" panose="020B0502020202020204" pitchFamily="34" charset="0"/>
            </a:endParaRPr>
          </a:p>
          <a:p>
            <a:pPr marL="285750" indent="-285750">
              <a:buFont typeface="Arial" panose="020B0604020202020204" pitchFamily="34" charset="0"/>
              <a:buChar char="•"/>
            </a:pPr>
            <a:r>
              <a:rPr lang="en-GB" dirty="0">
                <a:latin typeface="Century Gothic"/>
              </a:rPr>
              <a:t>Segment and write for spelling</a:t>
            </a:r>
            <a:endParaRPr lang="en-GB" sz="1800" dirty="0">
              <a:latin typeface="Century Gothic" panose="020B0502020202020204" pitchFamily="34" charset="0"/>
            </a:endParaRPr>
          </a:p>
          <a:p>
            <a:pPr marL="285750" indent="-285750">
              <a:buFont typeface="Arial" panose="020B0604020202020204" pitchFamily="34" charset="0"/>
              <a:buChar char="•"/>
            </a:pPr>
            <a:r>
              <a:rPr lang="en-GB" dirty="0">
                <a:latin typeface="Century Gothic"/>
              </a:rPr>
              <a:t>Apply: Write or read a caption</a:t>
            </a: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a:rPr>
              <a:t>Revise new GPCs – Address any misconceptions</a:t>
            </a:r>
            <a:endParaRPr lang="en-GB" dirty="0">
              <a:latin typeface="Century Gothic" panose="020B0502020202020204" pitchFamily="34" charset="0"/>
            </a:endParaRPr>
          </a:p>
          <a:p>
            <a:endParaRPr lang="en-GB" dirty="0">
              <a:latin typeface="Century Gothic" panose="020B0502020202020204" pitchFamily="34" charset="0"/>
            </a:endParaRPr>
          </a:p>
          <a:p>
            <a:endParaRPr lang="en-GB" sz="1800" i="1" dirty="0">
              <a:latin typeface="Century Gothic" panose="020B0502020202020204" pitchFamily="34" charset="0"/>
            </a:endParaRPr>
          </a:p>
        </p:txBody>
      </p:sp>
      <p:pic>
        <p:nvPicPr>
          <p:cNvPr id="6" name="Picture 5">
            <a:extLst>
              <a:ext uri="{FF2B5EF4-FFF2-40B4-BE49-F238E27FC236}">
                <a16:creationId xmlns:a16="http://schemas.microsoft.com/office/drawing/2014/main" id="{64F5E7B1-2EDF-4491-A020-8C3E7314EC0C}"/>
              </a:ext>
            </a:extLst>
          </p:cNvPr>
          <p:cNvPicPr>
            <a:picLocks noChangeAspect="1"/>
          </p:cNvPicPr>
          <p:nvPr/>
        </p:nvPicPr>
        <p:blipFill>
          <a:blip r:embed="rId2"/>
          <a:stretch>
            <a:fillRect/>
          </a:stretch>
        </p:blipFill>
        <p:spPr>
          <a:xfrm>
            <a:off x="10864924" y="84158"/>
            <a:ext cx="1225402" cy="993734"/>
          </a:xfrm>
          <a:prstGeom prst="rect">
            <a:avLst/>
          </a:prstGeom>
        </p:spPr>
      </p:pic>
      <p:pic>
        <p:nvPicPr>
          <p:cNvPr id="3" name="Picture 6" descr="Logo&#10;&#10;Description automatically generated">
            <a:extLst>
              <a:ext uri="{FF2B5EF4-FFF2-40B4-BE49-F238E27FC236}">
                <a16:creationId xmlns:a16="http://schemas.microsoft.com/office/drawing/2014/main" id="{D70D394B-0CED-FAF8-D806-E0DF33294EA3}"/>
              </a:ext>
            </a:extLst>
          </p:cNvPr>
          <p:cNvPicPr>
            <a:picLocks noChangeAspect="1"/>
          </p:cNvPicPr>
          <p:nvPr/>
        </p:nvPicPr>
        <p:blipFill>
          <a:blip r:embed="rId3"/>
          <a:stretch>
            <a:fillRect/>
          </a:stretch>
        </p:blipFill>
        <p:spPr>
          <a:xfrm>
            <a:off x="8138583" y="1180042"/>
            <a:ext cx="2476500" cy="1047750"/>
          </a:xfrm>
          <a:prstGeom prst="rect">
            <a:avLst/>
          </a:prstGeom>
        </p:spPr>
      </p:pic>
      <p:sp>
        <p:nvSpPr>
          <p:cNvPr id="8" name="TextBox 7">
            <a:extLst>
              <a:ext uri="{FF2B5EF4-FFF2-40B4-BE49-F238E27FC236}">
                <a16:creationId xmlns:a16="http://schemas.microsoft.com/office/drawing/2014/main" id="{D8F28DB8-6F82-E566-CEB9-F149FB0604D4}"/>
              </a:ext>
            </a:extLst>
          </p:cNvPr>
          <p:cNvSpPr txBox="1"/>
          <p:nvPr/>
        </p:nvSpPr>
        <p:spPr>
          <a:xfrm>
            <a:off x="3221567" y="88900"/>
            <a:ext cx="516678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a:latin typeface="Century Gothic"/>
              </a:rPr>
              <a:t>How do we teach phonics?</a:t>
            </a:r>
          </a:p>
        </p:txBody>
      </p:sp>
      <p:pic>
        <p:nvPicPr>
          <p:cNvPr id="2" name="Picture 1"/>
          <p:cNvPicPr>
            <a:picLocks noChangeAspect="1"/>
          </p:cNvPicPr>
          <p:nvPr/>
        </p:nvPicPr>
        <p:blipFill>
          <a:blip r:embed="rId4"/>
          <a:stretch>
            <a:fillRect/>
          </a:stretch>
        </p:blipFill>
        <p:spPr>
          <a:xfrm>
            <a:off x="6006359" y="2725783"/>
            <a:ext cx="6020316" cy="3841711"/>
          </a:xfrm>
          <a:prstGeom prst="rect">
            <a:avLst/>
          </a:prstGeom>
        </p:spPr>
      </p:pic>
    </p:spTree>
    <p:extLst>
      <p:ext uri="{BB962C8B-B14F-4D97-AF65-F5344CB8AC3E}">
        <p14:creationId xmlns:p14="http://schemas.microsoft.com/office/powerpoint/2010/main" val="1606685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53193B-88AA-44D1-A312-D01C6F4A1E5D}"/>
              </a:ext>
            </a:extLst>
          </p:cNvPr>
          <p:cNvSpPr txBox="1"/>
          <p:nvPr/>
        </p:nvSpPr>
        <p:spPr>
          <a:xfrm>
            <a:off x="650245" y="1202379"/>
            <a:ext cx="2169997" cy="523220"/>
          </a:xfrm>
          <a:prstGeom prst="rect">
            <a:avLst/>
          </a:prstGeom>
          <a:noFill/>
        </p:spPr>
        <p:txBody>
          <a:bodyPr wrap="square" rtlCol="0">
            <a:spAutoFit/>
          </a:bodyPr>
          <a:lstStyle/>
          <a:p>
            <a:r>
              <a:rPr lang="en-GB" sz="2800" b="1" dirty="0">
                <a:latin typeface="Century Gothic" panose="020B0502020202020204" pitchFamily="34" charset="0"/>
              </a:rPr>
              <a:t>Phase 2</a:t>
            </a:r>
          </a:p>
        </p:txBody>
      </p:sp>
      <p:pic>
        <p:nvPicPr>
          <p:cNvPr id="7" name="Picture 6">
            <a:extLst>
              <a:ext uri="{FF2B5EF4-FFF2-40B4-BE49-F238E27FC236}">
                <a16:creationId xmlns:a16="http://schemas.microsoft.com/office/drawing/2014/main" id="{9B8BBCA9-6D5B-4E22-BF03-57FC1D19C9A6}"/>
              </a:ext>
            </a:extLst>
          </p:cNvPr>
          <p:cNvPicPr>
            <a:picLocks noChangeAspect="1"/>
          </p:cNvPicPr>
          <p:nvPr/>
        </p:nvPicPr>
        <p:blipFill>
          <a:blip r:embed="rId2"/>
          <a:stretch>
            <a:fillRect/>
          </a:stretch>
        </p:blipFill>
        <p:spPr>
          <a:xfrm>
            <a:off x="10845244" y="173448"/>
            <a:ext cx="1225402" cy="993734"/>
          </a:xfrm>
          <a:prstGeom prst="rect">
            <a:avLst/>
          </a:prstGeom>
        </p:spPr>
      </p:pic>
      <p:sp>
        <p:nvSpPr>
          <p:cNvPr id="8" name="TextBox 7">
            <a:extLst>
              <a:ext uri="{FF2B5EF4-FFF2-40B4-BE49-F238E27FC236}">
                <a16:creationId xmlns:a16="http://schemas.microsoft.com/office/drawing/2014/main" id="{D4C3CA52-EA0E-EDDB-2E6F-1515BE377748}"/>
              </a:ext>
            </a:extLst>
          </p:cNvPr>
          <p:cNvSpPr txBox="1"/>
          <p:nvPr/>
        </p:nvSpPr>
        <p:spPr>
          <a:xfrm>
            <a:off x="3907971" y="284480"/>
            <a:ext cx="4016829"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a:latin typeface="Century Gothic"/>
              </a:rPr>
              <a:t>Phase 2 Graphemes</a:t>
            </a:r>
            <a:endParaRPr lang="en-US" dirty="0"/>
          </a:p>
        </p:txBody>
      </p:sp>
      <p:pic>
        <p:nvPicPr>
          <p:cNvPr id="11" name="Picture 11" descr="Table&#10;&#10;Description automatically generated">
            <a:extLst>
              <a:ext uri="{FF2B5EF4-FFF2-40B4-BE49-F238E27FC236}">
                <a16:creationId xmlns:a16="http://schemas.microsoft.com/office/drawing/2014/main" id="{2B27B675-77D0-337F-1D1D-0FD5327CEED4}"/>
              </a:ext>
            </a:extLst>
          </p:cNvPr>
          <p:cNvPicPr>
            <a:picLocks noChangeAspect="1"/>
          </p:cNvPicPr>
          <p:nvPr/>
        </p:nvPicPr>
        <p:blipFill>
          <a:blip r:embed="rId3"/>
          <a:stretch>
            <a:fillRect/>
          </a:stretch>
        </p:blipFill>
        <p:spPr>
          <a:xfrm>
            <a:off x="650245" y="1892623"/>
            <a:ext cx="10807700" cy="1075463"/>
          </a:xfrm>
          <a:prstGeom prst="rect">
            <a:avLst/>
          </a:prstGeom>
        </p:spPr>
      </p:pic>
      <p:pic>
        <p:nvPicPr>
          <p:cNvPr id="2" name="Picture 1"/>
          <p:cNvPicPr>
            <a:picLocks noChangeAspect="1"/>
          </p:cNvPicPr>
          <p:nvPr/>
        </p:nvPicPr>
        <p:blipFill>
          <a:blip r:embed="rId4"/>
          <a:stretch>
            <a:fillRect/>
          </a:stretch>
        </p:blipFill>
        <p:spPr>
          <a:xfrm>
            <a:off x="650245" y="3387659"/>
            <a:ext cx="3731024" cy="2880828"/>
          </a:xfrm>
          <a:prstGeom prst="rect">
            <a:avLst/>
          </a:prstGeom>
        </p:spPr>
      </p:pic>
    </p:spTree>
    <p:extLst>
      <p:ext uri="{BB962C8B-B14F-4D97-AF65-F5344CB8AC3E}">
        <p14:creationId xmlns:p14="http://schemas.microsoft.com/office/powerpoint/2010/main" val="472703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able&#10;&#10;Description automatically generated">
            <a:extLst>
              <a:ext uri="{FF2B5EF4-FFF2-40B4-BE49-F238E27FC236}">
                <a16:creationId xmlns:a16="http://schemas.microsoft.com/office/drawing/2014/main" id="{17E4C7E2-BD16-A77C-FD25-93EC163A659F}"/>
              </a:ext>
            </a:extLst>
          </p:cNvPr>
          <p:cNvPicPr>
            <a:picLocks noChangeAspect="1"/>
          </p:cNvPicPr>
          <p:nvPr/>
        </p:nvPicPr>
        <p:blipFill>
          <a:blip r:embed="rId2"/>
          <a:stretch>
            <a:fillRect/>
          </a:stretch>
        </p:blipFill>
        <p:spPr>
          <a:xfrm>
            <a:off x="554567" y="952681"/>
            <a:ext cx="11072283" cy="4349386"/>
          </a:xfrm>
          <a:prstGeom prst="rect">
            <a:avLst/>
          </a:prstGeom>
        </p:spPr>
      </p:pic>
    </p:spTree>
    <p:extLst>
      <p:ext uri="{BB962C8B-B14F-4D97-AF65-F5344CB8AC3E}">
        <p14:creationId xmlns:p14="http://schemas.microsoft.com/office/powerpoint/2010/main" val="3078802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DA9ABD3-360F-DD42-7581-8B51B4E55B47}"/>
              </a:ext>
            </a:extLst>
          </p:cNvPr>
          <p:cNvSpPr txBox="1"/>
          <p:nvPr/>
        </p:nvSpPr>
        <p:spPr>
          <a:xfrm>
            <a:off x="753064" y="1254247"/>
            <a:ext cx="2169997" cy="523220"/>
          </a:xfrm>
          <a:prstGeom prst="rect">
            <a:avLst/>
          </a:prstGeom>
          <a:noFill/>
        </p:spPr>
        <p:txBody>
          <a:bodyPr wrap="square" rtlCol="0">
            <a:spAutoFit/>
          </a:bodyPr>
          <a:lstStyle/>
          <a:p>
            <a:r>
              <a:rPr lang="en-GB" sz="2800" b="1" dirty="0">
                <a:latin typeface="Century Gothic" panose="020B0502020202020204" pitchFamily="34" charset="0"/>
              </a:rPr>
              <a:t>Phase 3</a:t>
            </a:r>
          </a:p>
        </p:txBody>
      </p:sp>
      <p:pic>
        <p:nvPicPr>
          <p:cNvPr id="5" name="Picture 3" descr="Table&#10;&#10;Description automatically generated">
            <a:extLst>
              <a:ext uri="{FF2B5EF4-FFF2-40B4-BE49-F238E27FC236}">
                <a16:creationId xmlns:a16="http://schemas.microsoft.com/office/drawing/2014/main" id="{68F5A1C0-986B-3F86-0662-61F5916F7320}"/>
              </a:ext>
            </a:extLst>
          </p:cNvPr>
          <p:cNvPicPr>
            <a:picLocks noChangeAspect="1"/>
          </p:cNvPicPr>
          <p:nvPr/>
        </p:nvPicPr>
        <p:blipFill>
          <a:blip r:embed="rId2"/>
          <a:stretch>
            <a:fillRect/>
          </a:stretch>
        </p:blipFill>
        <p:spPr>
          <a:xfrm>
            <a:off x="840980" y="1893087"/>
            <a:ext cx="10807699" cy="1302291"/>
          </a:xfrm>
          <a:prstGeom prst="rect">
            <a:avLst/>
          </a:prstGeom>
        </p:spPr>
      </p:pic>
      <p:sp>
        <p:nvSpPr>
          <p:cNvPr id="7" name="TextBox 6">
            <a:extLst>
              <a:ext uri="{FF2B5EF4-FFF2-40B4-BE49-F238E27FC236}">
                <a16:creationId xmlns:a16="http://schemas.microsoft.com/office/drawing/2014/main" id="{7C87C55C-3060-0D78-E0C7-1617A915F2D6}"/>
              </a:ext>
            </a:extLst>
          </p:cNvPr>
          <p:cNvSpPr txBox="1"/>
          <p:nvPr/>
        </p:nvSpPr>
        <p:spPr>
          <a:xfrm>
            <a:off x="3603473" y="206103"/>
            <a:ext cx="375121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a:latin typeface="Century Gothic"/>
              </a:rPr>
              <a:t>Phase 3 Graphemes</a:t>
            </a:r>
            <a:endParaRPr lang="en-US" dirty="0"/>
          </a:p>
        </p:txBody>
      </p:sp>
      <p:pic>
        <p:nvPicPr>
          <p:cNvPr id="6" name="Picture 2" descr="Graphical user interface, application&#10;&#10;Description automatically generated">
            <a:extLst>
              <a:ext uri="{FF2B5EF4-FFF2-40B4-BE49-F238E27FC236}">
                <a16:creationId xmlns:a16="http://schemas.microsoft.com/office/drawing/2014/main" id="{0D748FC0-5799-CF07-248F-908C1C3FDE6E}"/>
              </a:ext>
            </a:extLst>
          </p:cNvPr>
          <p:cNvPicPr>
            <a:picLocks noChangeAspect="1"/>
          </p:cNvPicPr>
          <p:nvPr/>
        </p:nvPicPr>
        <p:blipFill>
          <a:blip r:embed="rId3"/>
          <a:stretch>
            <a:fillRect/>
          </a:stretch>
        </p:blipFill>
        <p:spPr>
          <a:xfrm>
            <a:off x="840980" y="3461827"/>
            <a:ext cx="5524986" cy="3057251"/>
          </a:xfrm>
          <a:prstGeom prst="rect">
            <a:avLst/>
          </a:prstGeom>
        </p:spPr>
      </p:pic>
    </p:spTree>
    <p:extLst>
      <p:ext uri="{BB962C8B-B14F-4D97-AF65-F5344CB8AC3E}">
        <p14:creationId xmlns:p14="http://schemas.microsoft.com/office/powerpoint/2010/main" val="1198774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F28DB8-6F82-E566-CEB9-F149FB0604D4}"/>
              </a:ext>
            </a:extLst>
          </p:cNvPr>
          <p:cNvSpPr txBox="1"/>
          <p:nvPr/>
        </p:nvSpPr>
        <p:spPr>
          <a:xfrm>
            <a:off x="3221567" y="88900"/>
            <a:ext cx="516678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a:latin typeface="Century Gothic"/>
              </a:rPr>
              <a:t>Oral Blending</a:t>
            </a:r>
          </a:p>
        </p:txBody>
      </p:sp>
      <p:pic>
        <p:nvPicPr>
          <p:cNvPr id="3" name="Picture 2"/>
          <p:cNvPicPr>
            <a:picLocks noChangeAspect="1"/>
          </p:cNvPicPr>
          <p:nvPr/>
        </p:nvPicPr>
        <p:blipFill>
          <a:blip r:embed="rId2"/>
          <a:stretch>
            <a:fillRect/>
          </a:stretch>
        </p:blipFill>
        <p:spPr>
          <a:xfrm>
            <a:off x="7967607" y="3805646"/>
            <a:ext cx="3142736" cy="2347586"/>
          </a:xfrm>
          <a:prstGeom prst="rect">
            <a:avLst/>
          </a:prstGeom>
        </p:spPr>
      </p:pic>
      <p:pic>
        <p:nvPicPr>
          <p:cNvPr id="4" name="Picture 3"/>
          <p:cNvPicPr>
            <a:picLocks noChangeAspect="1"/>
          </p:cNvPicPr>
          <p:nvPr/>
        </p:nvPicPr>
        <p:blipFill>
          <a:blip r:embed="rId3"/>
          <a:stretch>
            <a:fillRect/>
          </a:stretch>
        </p:blipFill>
        <p:spPr>
          <a:xfrm>
            <a:off x="551042" y="949234"/>
            <a:ext cx="6618861" cy="4223657"/>
          </a:xfrm>
          <a:prstGeom prst="rect">
            <a:avLst/>
          </a:prstGeom>
        </p:spPr>
      </p:pic>
    </p:spTree>
    <p:extLst>
      <p:ext uri="{BB962C8B-B14F-4D97-AF65-F5344CB8AC3E}">
        <p14:creationId xmlns:p14="http://schemas.microsoft.com/office/powerpoint/2010/main" val="2783616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F28DB8-6F82-E566-CEB9-F149FB0604D4}"/>
              </a:ext>
            </a:extLst>
          </p:cNvPr>
          <p:cNvSpPr txBox="1"/>
          <p:nvPr/>
        </p:nvSpPr>
        <p:spPr>
          <a:xfrm>
            <a:off x="3221567" y="88900"/>
            <a:ext cx="516678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a:latin typeface="Century Gothic"/>
              </a:rPr>
              <a:t>Blending</a:t>
            </a:r>
          </a:p>
        </p:txBody>
      </p:sp>
      <p:pic>
        <p:nvPicPr>
          <p:cNvPr id="3" name="Picture 2"/>
          <p:cNvPicPr>
            <a:picLocks noChangeAspect="1"/>
          </p:cNvPicPr>
          <p:nvPr/>
        </p:nvPicPr>
        <p:blipFill>
          <a:blip r:embed="rId2"/>
          <a:stretch>
            <a:fillRect/>
          </a:stretch>
        </p:blipFill>
        <p:spPr>
          <a:xfrm>
            <a:off x="2275310" y="1935013"/>
            <a:ext cx="3150130" cy="2514918"/>
          </a:xfrm>
          <a:prstGeom prst="rect">
            <a:avLst/>
          </a:prstGeom>
        </p:spPr>
      </p:pic>
      <p:sp>
        <p:nvSpPr>
          <p:cNvPr id="4" name="TextBox 3">
            <a:extLst>
              <a:ext uri="{FF2B5EF4-FFF2-40B4-BE49-F238E27FC236}">
                <a16:creationId xmlns:a16="http://schemas.microsoft.com/office/drawing/2014/main" id="{D8F28DB8-6F82-E566-CEB9-F149FB0604D4}"/>
              </a:ext>
            </a:extLst>
          </p:cNvPr>
          <p:cNvSpPr txBox="1"/>
          <p:nvPr/>
        </p:nvSpPr>
        <p:spPr>
          <a:xfrm>
            <a:off x="2616264" y="4740419"/>
            <a:ext cx="260397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latin typeface="Century Gothic"/>
              </a:rPr>
              <a:t>Sound buttons</a:t>
            </a:r>
          </a:p>
        </p:txBody>
      </p:sp>
      <p:pic>
        <p:nvPicPr>
          <p:cNvPr id="5" name="Picture 4"/>
          <p:cNvPicPr>
            <a:picLocks noChangeAspect="1"/>
          </p:cNvPicPr>
          <p:nvPr/>
        </p:nvPicPr>
        <p:blipFill>
          <a:blip r:embed="rId3"/>
          <a:stretch>
            <a:fillRect/>
          </a:stretch>
        </p:blipFill>
        <p:spPr>
          <a:xfrm>
            <a:off x="6841090" y="1935013"/>
            <a:ext cx="3313106" cy="2470127"/>
          </a:xfrm>
          <a:prstGeom prst="rect">
            <a:avLst/>
          </a:prstGeom>
        </p:spPr>
      </p:pic>
    </p:spTree>
    <p:extLst>
      <p:ext uri="{BB962C8B-B14F-4D97-AF65-F5344CB8AC3E}">
        <p14:creationId xmlns:p14="http://schemas.microsoft.com/office/powerpoint/2010/main" val="19886636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F28DB8-6F82-E566-CEB9-F149FB0604D4}"/>
              </a:ext>
            </a:extLst>
          </p:cNvPr>
          <p:cNvSpPr txBox="1"/>
          <p:nvPr/>
        </p:nvSpPr>
        <p:spPr>
          <a:xfrm>
            <a:off x="3221567" y="88900"/>
            <a:ext cx="516678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a:latin typeface="Century Gothic"/>
              </a:rPr>
              <a:t>Segmenting for spelling</a:t>
            </a:r>
          </a:p>
        </p:txBody>
      </p:sp>
      <p:pic>
        <p:nvPicPr>
          <p:cNvPr id="3" name="Picture 2"/>
          <p:cNvPicPr>
            <a:picLocks noChangeAspect="1"/>
          </p:cNvPicPr>
          <p:nvPr/>
        </p:nvPicPr>
        <p:blipFill>
          <a:blip r:embed="rId2"/>
          <a:stretch>
            <a:fillRect/>
          </a:stretch>
        </p:blipFill>
        <p:spPr>
          <a:xfrm>
            <a:off x="4000782" y="898783"/>
            <a:ext cx="3772426" cy="3458058"/>
          </a:xfrm>
          <a:prstGeom prst="rect">
            <a:avLst/>
          </a:prstGeom>
        </p:spPr>
      </p:pic>
      <p:sp>
        <p:nvSpPr>
          <p:cNvPr id="5" name="Rectangle 4"/>
          <p:cNvSpPr/>
          <p:nvPr/>
        </p:nvSpPr>
        <p:spPr>
          <a:xfrm>
            <a:off x="4563290" y="5283815"/>
            <a:ext cx="3457303" cy="923330"/>
          </a:xfrm>
          <a:prstGeom prst="rect">
            <a:avLst/>
          </a:prstGeom>
        </p:spPr>
        <p:txBody>
          <a:bodyPr wrap="square">
            <a:spAutoFit/>
          </a:bodyPr>
          <a:lstStyle/>
          <a:p>
            <a:pPr marL="285750" indent="-285750">
              <a:buFont typeface="Arial" panose="020B0604020202020204" pitchFamily="34" charset="0"/>
              <a:buChar char="•"/>
            </a:pPr>
            <a:r>
              <a:rPr lang="en-US" dirty="0">
                <a:latin typeface="Century Gothic"/>
              </a:rPr>
              <a:t>Stretch out the word</a:t>
            </a:r>
          </a:p>
          <a:p>
            <a:endParaRPr lang="en-US" dirty="0">
              <a:latin typeface="Century Gothic"/>
            </a:endParaRPr>
          </a:p>
          <a:p>
            <a:pPr marL="285750" indent="-285750">
              <a:buFont typeface="Arial" panose="020B0604020202020204" pitchFamily="34" charset="0"/>
              <a:buChar char="•"/>
            </a:pPr>
            <a:r>
              <a:rPr lang="en-US" dirty="0">
                <a:latin typeface="Century Gothic"/>
              </a:rPr>
              <a:t>Phoneme fingers</a:t>
            </a:r>
          </a:p>
        </p:txBody>
      </p:sp>
      <p:sp>
        <p:nvSpPr>
          <p:cNvPr id="6" name="TextBox 5"/>
          <p:cNvSpPr txBox="1"/>
          <p:nvPr/>
        </p:nvSpPr>
        <p:spPr>
          <a:xfrm>
            <a:off x="1005839" y="4583410"/>
            <a:ext cx="10572206" cy="369332"/>
          </a:xfrm>
          <a:prstGeom prst="rect">
            <a:avLst/>
          </a:prstGeom>
          <a:noFill/>
        </p:spPr>
        <p:txBody>
          <a:bodyPr wrap="square" rtlCol="0">
            <a:spAutoFit/>
          </a:bodyPr>
          <a:lstStyle/>
          <a:p>
            <a:r>
              <a:rPr lang="en-GB" dirty="0">
                <a:latin typeface="Century Gothic" panose="020B0502020202020204" pitchFamily="34" charset="0"/>
              </a:rPr>
              <a:t>“Segment the word listening to all of those phonemes writing the corresponding graphemes.”</a:t>
            </a:r>
          </a:p>
        </p:txBody>
      </p:sp>
    </p:spTree>
    <p:extLst>
      <p:ext uri="{BB962C8B-B14F-4D97-AF65-F5344CB8AC3E}">
        <p14:creationId xmlns:p14="http://schemas.microsoft.com/office/powerpoint/2010/main" val="14483434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89238" y="1369895"/>
            <a:ext cx="3965895" cy="3176924"/>
          </a:xfrm>
          <a:prstGeom prst="rect">
            <a:avLst/>
          </a:prstGeom>
        </p:spPr>
      </p:pic>
      <p:sp>
        <p:nvSpPr>
          <p:cNvPr id="3" name="TextBox 2">
            <a:extLst>
              <a:ext uri="{FF2B5EF4-FFF2-40B4-BE49-F238E27FC236}">
                <a16:creationId xmlns:a16="http://schemas.microsoft.com/office/drawing/2014/main" id="{D8F28DB8-6F82-E566-CEB9-F149FB0604D4}"/>
              </a:ext>
            </a:extLst>
          </p:cNvPr>
          <p:cNvSpPr txBox="1"/>
          <p:nvPr/>
        </p:nvSpPr>
        <p:spPr>
          <a:xfrm>
            <a:off x="3221567" y="88900"/>
            <a:ext cx="516678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a:latin typeface="Century Gothic"/>
              </a:rPr>
              <a:t>Segmenting for spelling</a:t>
            </a:r>
          </a:p>
        </p:txBody>
      </p:sp>
    </p:spTree>
    <p:extLst>
      <p:ext uri="{BB962C8B-B14F-4D97-AF65-F5344CB8AC3E}">
        <p14:creationId xmlns:p14="http://schemas.microsoft.com/office/powerpoint/2010/main" val="2208879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AAD3C98-08DD-4002-8DB6-8F4B99F5683F}"/>
              </a:ext>
            </a:extLst>
          </p:cNvPr>
          <p:cNvSpPr/>
          <p:nvPr/>
        </p:nvSpPr>
        <p:spPr>
          <a:xfrm>
            <a:off x="1501671" y="1030449"/>
            <a:ext cx="9223513" cy="5355312"/>
          </a:xfrm>
          <a:prstGeom prst="rect">
            <a:avLst/>
          </a:prstGeom>
        </p:spPr>
        <p:txBody>
          <a:bodyPr wrap="square" lIns="91440" tIns="45720" rIns="91440" bIns="45720" anchor="t">
            <a:spAutoFit/>
          </a:bodyPr>
          <a:lstStyle/>
          <a:p>
            <a:r>
              <a:rPr lang="en-GB" b="1" dirty="0">
                <a:latin typeface="Century Gothic"/>
              </a:rPr>
              <a:t>Grapheme Cards </a:t>
            </a:r>
            <a:r>
              <a:rPr lang="en-GB" dirty="0">
                <a:latin typeface="Century Gothic"/>
              </a:rPr>
              <a:t>– Four new grapheme cards will be added to your child's treasury tag each week. You can use these as flash cards to practice saying the phonemes, to play games such as hide and find the phoneme, to begin to build VC and CVC words to blend to read or segment to spell. </a:t>
            </a:r>
            <a:endParaRPr lang="en-GB" b="1" dirty="0">
              <a:latin typeface="Century Gothic"/>
            </a:endParaRPr>
          </a:p>
          <a:p>
            <a:endParaRPr lang="en-GB" dirty="0">
              <a:latin typeface="Century Gothic" panose="020B0502020202020204" pitchFamily="34" charset="0"/>
            </a:endParaRPr>
          </a:p>
          <a:p>
            <a:r>
              <a:rPr lang="en-GB" dirty="0">
                <a:latin typeface="Century Gothic"/>
              </a:rPr>
              <a:t>The GPC (grapheme phoneme correspondence), action and handwriting ditty will be added to tapestry daily. </a:t>
            </a:r>
            <a:r>
              <a:rPr lang="en-GB" b="1" dirty="0">
                <a:latin typeface="Century Gothic"/>
              </a:rPr>
              <a:t>The children will teach you!</a:t>
            </a:r>
            <a:endParaRPr lang="en-GB"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dirty="0">
              <a:latin typeface="Century Gothic" panose="020B0502020202020204" pitchFamily="34" charset="0"/>
            </a:endParaRPr>
          </a:p>
        </p:txBody>
      </p:sp>
      <p:pic>
        <p:nvPicPr>
          <p:cNvPr id="7" name="Picture 6">
            <a:extLst>
              <a:ext uri="{FF2B5EF4-FFF2-40B4-BE49-F238E27FC236}">
                <a16:creationId xmlns:a16="http://schemas.microsoft.com/office/drawing/2014/main" id="{253B06E0-2DE6-4E33-897A-26209EE692FF}"/>
              </a:ext>
            </a:extLst>
          </p:cNvPr>
          <p:cNvPicPr>
            <a:picLocks noChangeAspect="1"/>
          </p:cNvPicPr>
          <p:nvPr/>
        </p:nvPicPr>
        <p:blipFill>
          <a:blip r:embed="rId2"/>
          <a:stretch>
            <a:fillRect/>
          </a:stretch>
        </p:blipFill>
        <p:spPr>
          <a:xfrm>
            <a:off x="10836349" y="107119"/>
            <a:ext cx="1225402" cy="993734"/>
          </a:xfrm>
          <a:prstGeom prst="rect">
            <a:avLst/>
          </a:prstGeom>
        </p:spPr>
      </p:pic>
      <p:sp>
        <p:nvSpPr>
          <p:cNvPr id="6" name="TextBox 5">
            <a:extLst>
              <a:ext uri="{FF2B5EF4-FFF2-40B4-BE49-F238E27FC236}">
                <a16:creationId xmlns:a16="http://schemas.microsoft.com/office/drawing/2014/main" id="{B5B17609-C352-E05F-EFC6-14DD5AECE4D0}"/>
              </a:ext>
            </a:extLst>
          </p:cNvPr>
          <p:cNvSpPr txBox="1"/>
          <p:nvPr/>
        </p:nvSpPr>
        <p:spPr>
          <a:xfrm>
            <a:off x="2702984" y="78317"/>
            <a:ext cx="590761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a:latin typeface="Century Gothic"/>
              </a:rPr>
              <a:t>How can you support at home?</a:t>
            </a:r>
          </a:p>
        </p:txBody>
      </p:sp>
      <p:pic>
        <p:nvPicPr>
          <p:cNvPr id="8" name="Picture 8" descr="Graphical user interface, text&#10;&#10;Description automatically generated">
            <a:extLst>
              <a:ext uri="{FF2B5EF4-FFF2-40B4-BE49-F238E27FC236}">
                <a16:creationId xmlns:a16="http://schemas.microsoft.com/office/drawing/2014/main" id="{A09B26D4-8F85-A506-7B88-C3AEC9A35312}"/>
              </a:ext>
            </a:extLst>
          </p:cNvPr>
          <p:cNvPicPr>
            <a:picLocks noChangeAspect="1"/>
          </p:cNvPicPr>
          <p:nvPr/>
        </p:nvPicPr>
        <p:blipFill>
          <a:blip r:embed="rId3"/>
          <a:stretch>
            <a:fillRect/>
          </a:stretch>
        </p:blipFill>
        <p:spPr>
          <a:xfrm>
            <a:off x="1178984" y="3497826"/>
            <a:ext cx="9527116" cy="1174682"/>
          </a:xfrm>
          <a:prstGeom prst="rect">
            <a:avLst/>
          </a:prstGeom>
        </p:spPr>
      </p:pic>
      <p:sp>
        <p:nvSpPr>
          <p:cNvPr id="2" name="TextBox 1"/>
          <p:cNvSpPr txBox="1"/>
          <p:nvPr/>
        </p:nvSpPr>
        <p:spPr>
          <a:xfrm>
            <a:off x="11800114" y="4328160"/>
            <a:ext cx="184731" cy="369332"/>
          </a:xfrm>
          <a:prstGeom prst="rect">
            <a:avLst/>
          </a:prstGeom>
          <a:noFill/>
        </p:spPr>
        <p:txBody>
          <a:bodyPr wrap="none" rtlCol="0">
            <a:spAutoFit/>
          </a:bodyPr>
          <a:lstStyle/>
          <a:p>
            <a:endParaRPr lang="en-GB" dirty="0"/>
          </a:p>
        </p:txBody>
      </p:sp>
      <p:sp>
        <p:nvSpPr>
          <p:cNvPr id="4" name="TextBox 3"/>
          <p:cNvSpPr txBox="1"/>
          <p:nvPr/>
        </p:nvSpPr>
        <p:spPr>
          <a:xfrm>
            <a:off x="321572" y="5434995"/>
            <a:ext cx="10032274" cy="369332"/>
          </a:xfrm>
          <a:prstGeom prst="rect">
            <a:avLst/>
          </a:prstGeom>
          <a:noFill/>
        </p:spPr>
        <p:txBody>
          <a:bodyPr wrap="square" rtlCol="0">
            <a:spAutoFit/>
          </a:bodyPr>
          <a:lstStyle/>
          <a:p>
            <a:r>
              <a:rPr lang="en-GB" dirty="0">
                <a:latin typeface="Century Gothic" panose="020B0502020202020204" pitchFamily="34" charset="0"/>
              </a:rPr>
              <a:t>“I am going to show you the grapheme and I would like you to tell me the phoneme.”</a:t>
            </a:r>
          </a:p>
        </p:txBody>
      </p:sp>
      <p:pic>
        <p:nvPicPr>
          <p:cNvPr id="5" name="Picture 4"/>
          <p:cNvPicPr>
            <a:picLocks noChangeAspect="1"/>
          </p:cNvPicPr>
          <p:nvPr/>
        </p:nvPicPr>
        <p:blipFill>
          <a:blip r:embed="rId4"/>
          <a:stretch>
            <a:fillRect/>
          </a:stretch>
        </p:blipFill>
        <p:spPr>
          <a:xfrm>
            <a:off x="10180320" y="4991332"/>
            <a:ext cx="1724963" cy="1625990"/>
          </a:xfrm>
          <a:prstGeom prst="rect">
            <a:avLst/>
          </a:prstGeom>
        </p:spPr>
      </p:pic>
    </p:spTree>
    <p:extLst>
      <p:ext uri="{BB962C8B-B14F-4D97-AF65-F5344CB8AC3E}">
        <p14:creationId xmlns:p14="http://schemas.microsoft.com/office/powerpoint/2010/main" val="1202329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7FB08A4-574E-44EC-83D6-03F97DCC4268}"/>
              </a:ext>
            </a:extLst>
          </p:cNvPr>
          <p:cNvPicPr>
            <a:picLocks noChangeAspect="1"/>
          </p:cNvPicPr>
          <p:nvPr/>
        </p:nvPicPr>
        <p:blipFill>
          <a:blip r:embed="rId2"/>
          <a:stretch>
            <a:fillRect/>
          </a:stretch>
        </p:blipFill>
        <p:spPr>
          <a:xfrm>
            <a:off x="10906008" y="64546"/>
            <a:ext cx="1225402" cy="993734"/>
          </a:xfrm>
          <a:prstGeom prst="rect">
            <a:avLst/>
          </a:prstGeom>
        </p:spPr>
      </p:pic>
      <p:sp>
        <p:nvSpPr>
          <p:cNvPr id="8" name="TextBox 7">
            <a:extLst>
              <a:ext uri="{FF2B5EF4-FFF2-40B4-BE49-F238E27FC236}">
                <a16:creationId xmlns:a16="http://schemas.microsoft.com/office/drawing/2014/main" id="{BCA7BD79-E917-9637-8120-A9E1599CBAED}"/>
              </a:ext>
            </a:extLst>
          </p:cNvPr>
          <p:cNvSpPr txBox="1"/>
          <p:nvPr/>
        </p:nvSpPr>
        <p:spPr>
          <a:xfrm>
            <a:off x="3316817" y="152400"/>
            <a:ext cx="478578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latin typeface="Century Gothic"/>
              </a:rPr>
              <a:t>Common exception words</a:t>
            </a:r>
            <a:endParaRPr lang="en-US" sz="2800" b="1" dirty="0">
              <a:latin typeface="Century Gothic"/>
            </a:endParaRPr>
          </a:p>
        </p:txBody>
      </p:sp>
      <p:pic>
        <p:nvPicPr>
          <p:cNvPr id="2" name="Picture 1"/>
          <p:cNvPicPr>
            <a:picLocks noChangeAspect="1"/>
          </p:cNvPicPr>
          <p:nvPr/>
        </p:nvPicPr>
        <p:blipFill>
          <a:blip r:embed="rId3"/>
          <a:stretch>
            <a:fillRect/>
          </a:stretch>
        </p:blipFill>
        <p:spPr>
          <a:xfrm>
            <a:off x="3642151" y="1058280"/>
            <a:ext cx="3105583" cy="4001058"/>
          </a:xfrm>
          <a:prstGeom prst="rect">
            <a:avLst/>
          </a:prstGeom>
        </p:spPr>
      </p:pic>
      <p:pic>
        <p:nvPicPr>
          <p:cNvPr id="7" name="Picture 6"/>
          <p:cNvPicPr>
            <a:picLocks noChangeAspect="1"/>
          </p:cNvPicPr>
          <p:nvPr/>
        </p:nvPicPr>
        <p:blipFill>
          <a:blip r:embed="rId4"/>
          <a:stretch>
            <a:fillRect/>
          </a:stretch>
        </p:blipFill>
        <p:spPr>
          <a:xfrm>
            <a:off x="897045" y="1058280"/>
            <a:ext cx="2150343" cy="4354955"/>
          </a:xfrm>
          <a:prstGeom prst="rect">
            <a:avLst/>
          </a:prstGeom>
        </p:spPr>
      </p:pic>
      <p:pic>
        <p:nvPicPr>
          <p:cNvPr id="9" name="Picture 8"/>
          <p:cNvPicPr>
            <a:picLocks noChangeAspect="1"/>
          </p:cNvPicPr>
          <p:nvPr/>
        </p:nvPicPr>
        <p:blipFill>
          <a:blip r:embed="rId5"/>
          <a:stretch>
            <a:fillRect/>
          </a:stretch>
        </p:blipFill>
        <p:spPr>
          <a:xfrm>
            <a:off x="7342498" y="1058280"/>
            <a:ext cx="3463856" cy="5258479"/>
          </a:xfrm>
          <a:prstGeom prst="rect">
            <a:avLst/>
          </a:prstGeom>
        </p:spPr>
      </p:pic>
    </p:spTree>
    <p:extLst>
      <p:ext uri="{BB962C8B-B14F-4D97-AF65-F5344CB8AC3E}">
        <p14:creationId xmlns:p14="http://schemas.microsoft.com/office/powerpoint/2010/main" val="28569039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F7A7052-E128-4035-BC9E-0C8C1DA5E5D4}"/>
              </a:ext>
            </a:extLst>
          </p:cNvPr>
          <p:cNvSpPr txBox="1"/>
          <p:nvPr/>
        </p:nvSpPr>
        <p:spPr>
          <a:xfrm>
            <a:off x="1016812" y="702929"/>
            <a:ext cx="9763540" cy="923330"/>
          </a:xfrm>
          <a:prstGeom prst="rect">
            <a:avLst/>
          </a:prstGeom>
          <a:noFill/>
        </p:spPr>
        <p:txBody>
          <a:bodyPr wrap="square" lIns="91440" tIns="45720" rIns="91440" bIns="45720" rtlCol="0" anchor="t">
            <a:spAutoFit/>
          </a:bodyPr>
          <a:lstStyle/>
          <a:p>
            <a:r>
              <a:rPr lang="en-GB" dirty="0">
                <a:latin typeface="Century Gothic"/>
              </a:rPr>
              <a:t>The children will be taught the common exception words in a particular order. The children will bring home a common exception word card to learn focussing on words from each phase.  </a:t>
            </a:r>
            <a:endParaRPr lang="en-GB" dirty="0">
              <a:latin typeface="Century Gothic" panose="020B0502020202020204" pitchFamily="34" charset="0"/>
            </a:endParaRPr>
          </a:p>
        </p:txBody>
      </p:sp>
      <p:pic>
        <p:nvPicPr>
          <p:cNvPr id="5" name="Picture 4">
            <a:extLst>
              <a:ext uri="{FF2B5EF4-FFF2-40B4-BE49-F238E27FC236}">
                <a16:creationId xmlns:a16="http://schemas.microsoft.com/office/drawing/2014/main" id="{1E69F4FA-9B08-4FBE-9D0E-D6D277008074}"/>
              </a:ext>
            </a:extLst>
          </p:cNvPr>
          <p:cNvPicPr>
            <a:picLocks noChangeAspect="1"/>
          </p:cNvPicPr>
          <p:nvPr/>
        </p:nvPicPr>
        <p:blipFill>
          <a:blip r:embed="rId2"/>
          <a:stretch>
            <a:fillRect/>
          </a:stretch>
        </p:blipFill>
        <p:spPr>
          <a:xfrm>
            <a:off x="10836349" y="71917"/>
            <a:ext cx="1225402" cy="993734"/>
          </a:xfrm>
          <a:prstGeom prst="rect">
            <a:avLst/>
          </a:prstGeom>
        </p:spPr>
      </p:pic>
      <p:sp>
        <p:nvSpPr>
          <p:cNvPr id="7" name="TextBox 6">
            <a:extLst>
              <a:ext uri="{FF2B5EF4-FFF2-40B4-BE49-F238E27FC236}">
                <a16:creationId xmlns:a16="http://schemas.microsoft.com/office/drawing/2014/main" id="{C74FCD6D-EAED-6AEB-6A55-F0C4611CBB51}"/>
              </a:ext>
            </a:extLst>
          </p:cNvPr>
          <p:cNvSpPr txBox="1"/>
          <p:nvPr/>
        </p:nvSpPr>
        <p:spPr>
          <a:xfrm>
            <a:off x="3316817" y="152400"/>
            <a:ext cx="478578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a:latin typeface="Century Gothic"/>
              </a:rPr>
              <a:t>Common exception words</a:t>
            </a:r>
          </a:p>
        </p:txBody>
      </p:sp>
      <p:pic>
        <p:nvPicPr>
          <p:cNvPr id="8" name="Picture 8" descr="A picture containing icon&#10;&#10;Description automatically generated">
            <a:extLst>
              <a:ext uri="{FF2B5EF4-FFF2-40B4-BE49-F238E27FC236}">
                <a16:creationId xmlns:a16="http://schemas.microsoft.com/office/drawing/2014/main" id="{4EB282FB-83C5-CFEB-A951-7B445114DAB9}"/>
              </a:ext>
            </a:extLst>
          </p:cNvPr>
          <p:cNvPicPr>
            <a:picLocks noChangeAspect="1"/>
          </p:cNvPicPr>
          <p:nvPr/>
        </p:nvPicPr>
        <p:blipFill>
          <a:blip r:embed="rId3"/>
          <a:stretch>
            <a:fillRect/>
          </a:stretch>
        </p:blipFill>
        <p:spPr>
          <a:xfrm>
            <a:off x="565151" y="1716462"/>
            <a:ext cx="2468034" cy="2017492"/>
          </a:xfrm>
          <a:prstGeom prst="rect">
            <a:avLst/>
          </a:prstGeom>
        </p:spPr>
      </p:pic>
      <p:pic>
        <p:nvPicPr>
          <p:cNvPr id="9" name="Picture 9" descr="Shape&#10;&#10;Description automatically generated">
            <a:extLst>
              <a:ext uri="{FF2B5EF4-FFF2-40B4-BE49-F238E27FC236}">
                <a16:creationId xmlns:a16="http://schemas.microsoft.com/office/drawing/2014/main" id="{CA349E9D-BFC7-E313-C4C5-298193509A7A}"/>
              </a:ext>
            </a:extLst>
          </p:cNvPr>
          <p:cNvPicPr>
            <a:picLocks noChangeAspect="1"/>
          </p:cNvPicPr>
          <p:nvPr/>
        </p:nvPicPr>
        <p:blipFill>
          <a:blip r:embed="rId4"/>
          <a:stretch>
            <a:fillRect/>
          </a:stretch>
        </p:blipFill>
        <p:spPr>
          <a:xfrm>
            <a:off x="4279900" y="1634066"/>
            <a:ext cx="2743200" cy="2743200"/>
          </a:xfrm>
          <a:prstGeom prst="rect">
            <a:avLst/>
          </a:prstGeom>
        </p:spPr>
      </p:pic>
      <p:pic>
        <p:nvPicPr>
          <p:cNvPr id="10" name="Picture 10" descr="Icon&#10;&#10;Description automatically generated">
            <a:extLst>
              <a:ext uri="{FF2B5EF4-FFF2-40B4-BE49-F238E27FC236}">
                <a16:creationId xmlns:a16="http://schemas.microsoft.com/office/drawing/2014/main" id="{668270D8-3404-E78D-EB0C-D9B4CA4504CD}"/>
              </a:ext>
            </a:extLst>
          </p:cNvPr>
          <p:cNvPicPr>
            <a:picLocks noChangeAspect="1"/>
          </p:cNvPicPr>
          <p:nvPr/>
        </p:nvPicPr>
        <p:blipFill>
          <a:blip r:embed="rId5"/>
          <a:stretch>
            <a:fillRect/>
          </a:stretch>
        </p:blipFill>
        <p:spPr>
          <a:xfrm>
            <a:off x="8238066" y="1629214"/>
            <a:ext cx="2743200" cy="2393073"/>
          </a:xfrm>
          <a:prstGeom prst="rect">
            <a:avLst/>
          </a:prstGeom>
        </p:spPr>
      </p:pic>
      <p:pic>
        <p:nvPicPr>
          <p:cNvPr id="11" name="Picture 11" descr="A picture containing text&#10;&#10;Description automatically generated">
            <a:extLst>
              <a:ext uri="{FF2B5EF4-FFF2-40B4-BE49-F238E27FC236}">
                <a16:creationId xmlns:a16="http://schemas.microsoft.com/office/drawing/2014/main" id="{1880B0D3-A2F7-B49E-694C-75302F482096}"/>
              </a:ext>
            </a:extLst>
          </p:cNvPr>
          <p:cNvPicPr>
            <a:picLocks noChangeAspect="1"/>
          </p:cNvPicPr>
          <p:nvPr/>
        </p:nvPicPr>
        <p:blipFill>
          <a:blip r:embed="rId6"/>
          <a:stretch>
            <a:fillRect/>
          </a:stretch>
        </p:blipFill>
        <p:spPr>
          <a:xfrm>
            <a:off x="1401233" y="4041205"/>
            <a:ext cx="2023534" cy="2606757"/>
          </a:xfrm>
          <a:prstGeom prst="rect">
            <a:avLst/>
          </a:prstGeom>
        </p:spPr>
      </p:pic>
      <p:pic>
        <p:nvPicPr>
          <p:cNvPr id="12" name="Picture 12" descr="Text, whiteboard&#10;&#10;Description automatically generated">
            <a:extLst>
              <a:ext uri="{FF2B5EF4-FFF2-40B4-BE49-F238E27FC236}">
                <a16:creationId xmlns:a16="http://schemas.microsoft.com/office/drawing/2014/main" id="{27BB20C7-0DE3-2FC3-7BFF-F1E8B65BD0DB}"/>
              </a:ext>
            </a:extLst>
          </p:cNvPr>
          <p:cNvPicPr>
            <a:picLocks noChangeAspect="1"/>
          </p:cNvPicPr>
          <p:nvPr/>
        </p:nvPicPr>
        <p:blipFill>
          <a:blip r:embed="rId7"/>
          <a:stretch>
            <a:fillRect/>
          </a:stretch>
        </p:blipFill>
        <p:spPr>
          <a:xfrm>
            <a:off x="6100233" y="4678486"/>
            <a:ext cx="3092450" cy="1903697"/>
          </a:xfrm>
          <a:prstGeom prst="rect">
            <a:avLst/>
          </a:prstGeom>
        </p:spPr>
      </p:pic>
    </p:spTree>
    <p:extLst>
      <p:ext uri="{BB962C8B-B14F-4D97-AF65-F5344CB8AC3E}">
        <p14:creationId xmlns:p14="http://schemas.microsoft.com/office/powerpoint/2010/main" val="21526008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41A9107-8511-4E8D-8E57-A3E07C3F3473}"/>
              </a:ext>
            </a:extLst>
          </p:cNvPr>
          <p:cNvSpPr/>
          <p:nvPr/>
        </p:nvSpPr>
        <p:spPr>
          <a:xfrm>
            <a:off x="1020416" y="1316791"/>
            <a:ext cx="10243932" cy="646331"/>
          </a:xfrm>
          <a:prstGeom prst="rect">
            <a:avLst/>
          </a:prstGeom>
        </p:spPr>
        <p:txBody>
          <a:bodyPr wrap="square">
            <a:spAutoFit/>
          </a:bodyPr>
          <a:lstStyle/>
          <a:p>
            <a:endParaRPr lang="en-GB" dirty="0"/>
          </a:p>
          <a:p>
            <a:endParaRPr lang="en-GB" dirty="0"/>
          </a:p>
        </p:txBody>
      </p:sp>
      <p:pic>
        <p:nvPicPr>
          <p:cNvPr id="8" name="Picture 7">
            <a:extLst>
              <a:ext uri="{FF2B5EF4-FFF2-40B4-BE49-F238E27FC236}">
                <a16:creationId xmlns:a16="http://schemas.microsoft.com/office/drawing/2014/main" id="{3A3D457C-47D3-4EEE-AFB4-C2340AD76B8A}"/>
              </a:ext>
            </a:extLst>
          </p:cNvPr>
          <p:cNvPicPr>
            <a:picLocks noChangeAspect="1"/>
          </p:cNvPicPr>
          <p:nvPr/>
        </p:nvPicPr>
        <p:blipFill>
          <a:blip r:embed="rId2"/>
          <a:stretch>
            <a:fillRect/>
          </a:stretch>
        </p:blipFill>
        <p:spPr>
          <a:xfrm>
            <a:off x="10966598" y="78601"/>
            <a:ext cx="1225402" cy="993734"/>
          </a:xfrm>
          <a:prstGeom prst="rect">
            <a:avLst/>
          </a:prstGeom>
        </p:spPr>
      </p:pic>
      <p:sp>
        <p:nvSpPr>
          <p:cNvPr id="9" name="TextBox 8">
            <a:extLst>
              <a:ext uri="{FF2B5EF4-FFF2-40B4-BE49-F238E27FC236}">
                <a16:creationId xmlns:a16="http://schemas.microsoft.com/office/drawing/2014/main" id="{C74FCD6D-EAED-6AEB-6A55-F0C4611CBB51}"/>
              </a:ext>
            </a:extLst>
          </p:cNvPr>
          <p:cNvSpPr txBox="1"/>
          <p:nvPr/>
        </p:nvSpPr>
        <p:spPr>
          <a:xfrm>
            <a:off x="3346797" y="165276"/>
            <a:ext cx="478578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a:latin typeface="Century Gothic"/>
              </a:rPr>
              <a:t>Reading Books</a:t>
            </a:r>
          </a:p>
        </p:txBody>
      </p:sp>
      <p:pic>
        <p:nvPicPr>
          <p:cNvPr id="11" name="Picture 10">
            <a:extLst>
              <a:ext uri="{FF2B5EF4-FFF2-40B4-BE49-F238E27FC236}">
                <a16:creationId xmlns:a16="http://schemas.microsoft.com/office/drawing/2014/main" id="{7C161081-50B5-B5F8-28ED-0E9C0F1BB61A}"/>
              </a:ext>
            </a:extLst>
          </p:cNvPr>
          <p:cNvPicPr>
            <a:picLocks noChangeAspect="1"/>
          </p:cNvPicPr>
          <p:nvPr/>
        </p:nvPicPr>
        <p:blipFill>
          <a:blip r:embed="rId3"/>
          <a:stretch>
            <a:fillRect/>
          </a:stretch>
        </p:blipFill>
        <p:spPr>
          <a:xfrm rot="21243159">
            <a:off x="953092" y="1217738"/>
            <a:ext cx="3033907" cy="4375213"/>
          </a:xfrm>
          <a:prstGeom prst="rect">
            <a:avLst/>
          </a:prstGeom>
        </p:spPr>
      </p:pic>
      <p:sp>
        <p:nvSpPr>
          <p:cNvPr id="12" name="TextBox 11">
            <a:extLst>
              <a:ext uri="{FF2B5EF4-FFF2-40B4-BE49-F238E27FC236}">
                <a16:creationId xmlns:a16="http://schemas.microsoft.com/office/drawing/2014/main" id="{F35E691D-CA5A-ADB8-4560-B1ED2738D511}"/>
              </a:ext>
            </a:extLst>
          </p:cNvPr>
          <p:cNvSpPr txBox="1"/>
          <p:nvPr/>
        </p:nvSpPr>
        <p:spPr>
          <a:xfrm>
            <a:off x="4661941" y="1720840"/>
            <a:ext cx="6145967" cy="3416320"/>
          </a:xfrm>
          <a:prstGeom prst="rect">
            <a:avLst/>
          </a:prstGeom>
          <a:noFill/>
        </p:spPr>
        <p:txBody>
          <a:bodyPr wrap="square" rtlCol="0">
            <a:spAutoFit/>
          </a:bodyPr>
          <a:lstStyle/>
          <a:p>
            <a:r>
              <a:rPr lang="en-GB" dirty="0">
                <a:latin typeface="Century Gothic" panose="020B0502020202020204" pitchFamily="34" charset="0"/>
              </a:rPr>
              <a:t>The children will bring home one decodable phonics reading book and one sharing book per week. The children will choose a sharing book from the library. The decodable books should be read by your child and the sharing books read by an adult to your child. This means your child will have the opportunity to develop their decoding skills, build their fluency and expand their vocabulary and knowledge of stories beyond their own reading level. Please support in reading with your child four times a week. Please comment and initial to let us know when your child has read and how they have got on. </a:t>
            </a:r>
          </a:p>
        </p:txBody>
      </p:sp>
    </p:spTree>
    <p:extLst>
      <p:ext uri="{BB962C8B-B14F-4D97-AF65-F5344CB8AC3E}">
        <p14:creationId xmlns:p14="http://schemas.microsoft.com/office/powerpoint/2010/main" val="1079026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F78C29-09F1-4C9B-B63F-31D620D982EE}"/>
              </a:ext>
            </a:extLst>
          </p:cNvPr>
          <p:cNvSpPr txBox="1"/>
          <p:nvPr/>
        </p:nvSpPr>
        <p:spPr>
          <a:xfrm>
            <a:off x="3667125" y="500390"/>
            <a:ext cx="3752850" cy="523220"/>
          </a:xfrm>
          <a:prstGeom prst="rect">
            <a:avLst/>
          </a:prstGeom>
          <a:noFill/>
        </p:spPr>
        <p:txBody>
          <a:bodyPr wrap="square">
            <a:spAutoFit/>
          </a:bodyPr>
          <a:lstStyle/>
          <a:p>
            <a:pPr algn="ct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Book bags </a:t>
            </a:r>
            <a:endParaRPr lang="en-GB" dirty="0"/>
          </a:p>
        </p:txBody>
      </p:sp>
      <p:pic>
        <p:nvPicPr>
          <p:cNvPr id="5" name="Picture 4">
            <a:extLst>
              <a:ext uri="{FF2B5EF4-FFF2-40B4-BE49-F238E27FC236}">
                <a16:creationId xmlns:a16="http://schemas.microsoft.com/office/drawing/2014/main" id="{B2E23124-C44B-44CD-91F4-5A7261D2CD80}"/>
              </a:ext>
            </a:extLst>
          </p:cNvPr>
          <p:cNvPicPr>
            <a:picLocks noChangeAspect="1"/>
          </p:cNvPicPr>
          <p:nvPr/>
        </p:nvPicPr>
        <p:blipFill>
          <a:blip r:embed="rId2"/>
          <a:stretch>
            <a:fillRect/>
          </a:stretch>
        </p:blipFill>
        <p:spPr>
          <a:xfrm>
            <a:off x="3788954" y="1253460"/>
            <a:ext cx="3631021" cy="3181698"/>
          </a:xfrm>
          <a:prstGeom prst="rect">
            <a:avLst/>
          </a:prstGeom>
          <a:ln>
            <a:noFill/>
          </a:ln>
        </p:spPr>
      </p:pic>
      <p:sp>
        <p:nvSpPr>
          <p:cNvPr id="6" name="TextBox 5">
            <a:extLst>
              <a:ext uri="{FF2B5EF4-FFF2-40B4-BE49-F238E27FC236}">
                <a16:creationId xmlns:a16="http://schemas.microsoft.com/office/drawing/2014/main" id="{97245109-E534-4AA5-81B6-663756EEC136}"/>
              </a:ext>
            </a:extLst>
          </p:cNvPr>
          <p:cNvSpPr txBox="1"/>
          <p:nvPr/>
        </p:nvSpPr>
        <p:spPr>
          <a:xfrm>
            <a:off x="3788954" y="5004375"/>
            <a:ext cx="4429125" cy="1200329"/>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entury Gothic" panose="020B0502020202020204" pitchFamily="34" charset="0"/>
              </a:rPr>
              <a:t>Useful for Reading Books, other Home learning books and Letters</a:t>
            </a:r>
          </a:p>
          <a:p>
            <a:pPr marL="285750" indent="-285750">
              <a:buFont typeface="Arial" panose="020B0604020202020204" pitchFamily="34" charset="0"/>
              <a:buChar char="•"/>
            </a:pPr>
            <a:r>
              <a:rPr lang="en-GB" dirty="0">
                <a:latin typeface="Century Gothic" panose="020B0502020202020204" pitchFamily="34" charset="0"/>
              </a:rPr>
              <a:t>Personal Keyring </a:t>
            </a:r>
          </a:p>
          <a:p>
            <a:pPr marL="285750" indent="-285750">
              <a:buFont typeface="Arial" panose="020B0604020202020204" pitchFamily="34" charset="0"/>
              <a:buChar char="•"/>
            </a:pPr>
            <a:r>
              <a:rPr lang="en-GB" dirty="0">
                <a:latin typeface="Century Gothic" panose="020B0502020202020204" pitchFamily="34" charset="0"/>
              </a:rPr>
              <a:t>No Water bottles </a:t>
            </a:r>
          </a:p>
        </p:txBody>
      </p:sp>
    </p:spTree>
    <p:extLst>
      <p:ext uri="{BB962C8B-B14F-4D97-AF65-F5344CB8AC3E}">
        <p14:creationId xmlns:p14="http://schemas.microsoft.com/office/powerpoint/2010/main" val="2526227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7C16302-56FA-4346-9EA2-2E558F157655}"/>
              </a:ext>
            </a:extLst>
          </p:cNvPr>
          <p:cNvSpPr/>
          <p:nvPr/>
        </p:nvSpPr>
        <p:spPr>
          <a:xfrm>
            <a:off x="5126973" y="768340"/>
            <a:ext cx="1065118" cy="1569660"/>
          </a:xfrm>
          <a:prstGeom prst="rect">
            <a:avLst/>
          </a:prstGeom>
          <a:noFill/>
        </p:spPr>
        <p:txBody>
          <a:bodyPr wrap="square" lIns="91440" tIns="45720" rIns="91440" bIns="45720">
            <a:spAutoFit/>
          </a:bodyPr>
          <a:lstStyle/>
          <a:p>
            <a:pPr algn="ctr"/>
            <a:r>
              <a:rPr lang="en-US" sz="96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a:t>
            </a:r>
            <a:endParaRPr lang="en-US" sz="9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4" name="Rectangle 3">
            <a:extLst>
              <a:ext uri="{FF2B5EF4-FFF2-40B4-BE49-F238E27FC236}">
                <a16:creationId xmlns:a16="http://schemas.microsoft.com/office/drawing/2014/main" id="{44D7EC15-877C-4346-B2E2-E9F61BF23DE6}"/>
              </a:ext>
            </a:extLst>
          </p:cNvPr>
          <p:cNvSpPr/>
          <p:nvPr/>
        </p:nvSpPr>
        <p:spPr>
          <a:xfrm>
            <a:off x="478773" y="4046160"/>
            <a:ext cx="1065118" cy="1569660"/>
          </a:xfrm>
          <a:prstGeom prst="rect">
            <a:avLst/>
          </a:prstGeom>
          <a:noFill/>
        </p:spPr>
        <p:txBody>
          <a:bodyPr wrap="square" lIns="91440" tIns="45720" rIns="91440" bIns="45720">
            <a:spAutoFit/>
          </a:bodyPr>
          <a:lstStyle/>
          <a:p>
            <a:pPr algn="ctr"/>
            <a:r>
              <a:rPr lang="en-US" sz="96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a:t>
            </a:r>
            <a:endParaRPr lang="en-US" sz="9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5" name="Rectangle 4">
            <a:extLst>
              <a:ext uri="{FF2B5EF4-FFF2-40B4-BE49-F238E27FC236}">
                <a16:creationId xmlns:a16="http://schemas.microsoft.com/office/drawing/2014/main" id="{7CEA4C7C-58EF-4B86-8AFA-ED82D304FD2F}"/>
              </a:ext>
            </a:extLst>
          </p:cNvPr>
          <p:cNvSpPr/>
          <p:nvPr/>
        </p:nvSpPr>
        <p:spPr>
          <a:xfrm>
            <a:off x="842597" y="267597"/>
            <a:ext cx="1065118" cy="1569660"/>
          </a:xfrm>
          <a:prstGeom prst="rect">
            <a:avLst/>
          </a:prstGeom>
          <a:noFill/>
        </p:spPr>
        <p:txBody>
          <a:bodyPr wrap="square" lIns="91440" tIns="45720" rIns="91440" bIns="45720">
            <a:spAutoFit/>
          </a:bodyPr>
          <a:lstStyle/>
          <a:p>
            <a:pPr algn="ctr"/>
            <a:r>
              <a:rPr lang="en-US" sz="96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a:t>
            </a:r>
            <a:endParaRPr lang="en-US" sz="9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6" name="Rectangle 5">
            <a:extLst>
              <a:ext uri="{FF2B5EF4-FFF2-40B4-BE49-F238E27FC236}">
                <a16:creationId xmlns:a16="http://schemas.microsoft.com/office/drawing/2014/main" id="{45780DCB-0787-40B5-ACEF-6A2CB216B237}"/>
              </a:ext>
            </a:extLst>
          </p:cNvPr>
          <p:cNvSpPr/>
          <p:nvPr/>
        </p:nvSpPr>
        <p:spPr>
          <a:xfrm>
            <a:off x="9930102" y="496197"/>
            <a:ext cx="1065118" cy="1569660"/>
          </a:xfrm>
          <a:prstGeom prst="rect">
            <a:avLst/>
          </a:prstGeom>
          <a:noFill/>
        </p:spPr>
        <p:txBody>
          <a:bodyPr wrap="square" lIns="91440" tIns="45720" rIns="91440" bIns="45720">
            <a:spAutoFit/>
          </a:bodyPr>
          <a:lstStyle/>
          <a:p>
            <a:pPr algn="ctr"/>
            <a:r>
              <a:rPr lang="en-US" sz="96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a:t>
            </a:r>
            <a:endParaRPr lang="en-US" sz="9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7" name="Rectangle 6">
            <a:extLst>
              <a:ext uri="{FF2B5EF4-FFF2-40B4-BE49-F238E27FC236}">
                <a16:creationId xmlns:a16="http://schemas.microsoft.com/office/drawing/2014/main" id="{547A4CEE-952B-4905-917B-D3B5090279F6}"/>
              </a:ext>
            </a:extLst>
          </p:cNvPr>
          <p:cNvSpPr/>
          <p:nvPr/>
        </p:nvSpPr>
        <p:spPr>
          <a:xfrm>
            <a:off x="5103321" y="4632769"/>
            <a:ext cx="1065118" cy="1569660"/>
          </a:xfrm>
          <a:prstGeom prst="rect">
            <a:avLst/>
          </a:prstGeom>
          <a:noFill/>
        </p:spPr>
        <p:txBody>
          <a:bodyPr wrap="square" lIns="91440" tIns="45720" rIns="91440" bIns="45720">
            <a:spAutoFit/>
          </a:bodyPr>
          <a:lstStyle/>
          <a:p>
            <a:pPr algn="ctr"/>
            <a:r>
              <a:rPr lang="en-US" sz="96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a:t>
            </a:r>
            <a:endParaRPr lang="en-US" sz="9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8" name="Rectangle 7">
            <a:extLst>
              <a:ext uri="{FF2B5EF4-FFF2-40B4-BE49-F238E27FC236}">
                <a16:creationId xmlns:a16="http://schemas.microsoft.com/office/drawing/2014/main" id="{9B0AB803-A13D-4F5E-B132-ADD811CAE0C5}"/>
              </a:ext>
            </a:extLst>
          </p:cNvPr>
          <p:cNvSpPr/>
          <p:nvPr/>
        </p:nvSpPr>
        <p:spPr>
          <a:xfrm>
            <a:off x="10558945" y="3005355"/>
            <a:ext cx="1065118" cy="1569660"/>
          </a:xfrm>
          <a:prstGeom prst="rect">
            <a:avLst/>
          </a:prstGeom>
          <a:noFill/>
        </p:spPr>
        <p:txBody>
          <a:bodyPr wrap="square" lIns="91440" tIns="45720" rIns="91440" bIns="45720">
            <a:spAutoFit/>
          </a:bodyPr>
          <a:lstStyle/>
          <a:p>
            <a:pPr algn="ctr"/>
            <a:r>
              <a:rPr lang="en-US" sz="96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a:t>
            </a:r>
            <a:endParaRPr lang="en-US" sz="9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pic>
        <p:nvPicPr>
          <p:cNvPr id="9" name="Picture 8">
            <a:extLst>
              <a:ext uri="{FF2B5EF4-FFF2-40B4-BE49-F238E27FC236}">
                <a16:creationId xmlns:a16="http://schemas.microsoft.com/office/drawing/2014/main" id="{350FB1BA-C610-4B42-8B6D-53C6B195B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27869" y="4544257"/>
            <a:ext cx="2143125" cy="2143125"/>
          </a:xfrm>
          <a:prstGeom prst="rect">
            <a:avLst/>
          </a:prstGeom>
          <a:ln>
            <a:noFill/>
          </a:ln>
        </p:spPr>
      </p:pic>
      <p:sp>
        <p:nvSpPr>
          <p:cNvPr id="10" name="TextBox 9">
            <a:extLst>
              <a:ext uri="{FF2B5EF4-FFF2-40B4-BE49-F238E27FC236}">
                <a16:creationId xmlns:a16="http://schemas.microsoft.com/office/drawing/2014/main" id="{CEF78C29-09F1-4C9B-B63F-31D620D982EE}"/>
              </a:ext>
            </a:extLst>
          </p:cNvPr>
          <p:cNvSpPr txBox="1"/>
          <p:nvPr/>
        </p:nvSpPr>
        <p:spPr>
          <a:xfrm>
            <a:off x="3783107" y="2962164"/>
            <a:ext cx="3752850" cy="523220"/>
          </a:xfrm>
          <a:prstGeom prst="rect">
            <a:avLst/>
          </a:prstGeom>
          <a:noFill/>
        </p:spPr>
        <p:txBody>
          <a:bodyPr wrap="square">
            <a:spAutoFit/>
          </a:bodyPr>
          <a:lstStyle/>
          <a:p>
            <a:pPr algn="ctr"/>
            <a:r>
              <a:rPr lang="en-GB" sz="2800" b="1" dirty="0">
                <a:solidFill>
                  <a:prstClr val="black"/>
                </a:solidFill>
                <a:latin typeface="Century Gothic" panose="020B0502020202020204" pitchFamily="34" charset="0"/>
              </a:rPr>
              <a:t>Any questions?</a:t>
            </a: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a:t>
            </a:r>
            <a:endParaRPr lang="en-GB" dirty="0"/>
          </a:p>
        </p:txBody>
      </p:sp>
    </p:spTree>
    <p:extLst>
      <p:ext uri="{BB962C8B-B14F-4D97-AF65-F5344CB8AC3E}">
        <p14:creationId xmlns:p14="http://schemas.microsoft.com/office/powerpoint/2010/main" val="31228062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3618</TotalTime>
  <Words>592</Words>
  <Application>Microsoft Office PowerPoint</Application>
  <PresentationFormat>Widescreen</PresentationFormat>
  <Paragraphs>77</Paragraphs>
  <Slides>16</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16</vt:i4>
      </vt:variant>
    </vt:vector>
  </HeadingPairs>
  <TitlesOfParts>
    <vt:vector size="22" baseType="lpstr">
      <vt:lpstr>Arial</vt:lpstr>
      <vt:lpstr>Calibri</vt:lpstr>
      <vt:lpstr>Calibri Light</vt:lpstr>
      <vt:lpstr>Century Gothic</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Lindsey Scott</dc:creator>
  <cp:lastModifiedBy>Lindsey Scott</cp:lastModifiedBy>
  <cp:revision>430</cp:revision>
  <dcterms:created xsi:type="dcterms:W3CDTF">2021-09-24T11:22:56Z</dcterms:created>
  <dcterms:modified xsi:type="dcterms:W3CDTF">2024-09-23T10:28:49Z</dcterms:modified>
</cp:coreProperties>
</file>