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72" r:id="rId4"/>
  </p:sldMasterIdLst>
  <p:sldIdLst>
    <p:sldId id="256" r:id="rId5"/>
    <p:sldId id="257" r:id="rId6"/>
  </p:sldIdLst>
  <p:sldSz cx="9906000" cy="6858000" type="A4"/>
  <p:notesSz cx="7053263" cy="10180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12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7686"/>
    <p:restoredTop sz="94672"/>
  </p:normalViewPr>
  <p:slideViewPr>
    <p:cSldViewPr snapToGrid="0" snapToObjects="1">
      <p:cViewPr varScale="1">
        <p:scale>
          <a:sx n="104" d="100"/>
          <a:sy n="104" d="100"/>
        </p:scale>
        <p:origin x="1368" y="114"/>
      </p:cViewPr>
      <p:guideLst>
        <p:guide orient="horz" pos="2160"/>
        <p:guide pos="312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presProps" Target="pres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microsoft.com/office/2016/11/relationships/changesInfo" Target="changesInfos/changesInfo1.xml"/><Relationship Id="rId5" Type="http://schemas.openxmlformats.org/officeDocument/2006/relationships/slide" Target="slides/slide1.xml"/><Relationship Id="rId10"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Pippa Cohen" userId="22760e67-ab9a-4f00-9cab-fb7f8cbc6e49" providerId="ADAL" clId="{FA0D7E5F-966B-4FD1-8E47-1C57CB332699}"/>
    <pc:docChg chg="modSld">
      <pc:chgData name="Pippa Cohen" userId="22760e67-ab9a-4f00-9cab-fb7f8cbc6e49" providerId="ADAL" clId="{FA0D7E5F-966B-4FD1-8E47-1C57CB332699}" dt="2022-09-08T08:43:58.643" v="4" actId="20577"/>
      <pc:docMkLst>
        <pc:docMk/>
      </pc:docMkLst>
      <pc:sldChg chg="modSp">
        <pc:chgData name="Pippa Cohen" userId="22760e67-ab9a-4f00-9cab-fb7f8cbc6e49" providerId="ADAL" clId="{FA0D7E5F-966B-4FD1-8E47-1C57CB332699}" dt="2022-09-08T08:43:58.643" v="4" actId="20577"/>
        <pc:sldMkLst>
          <pc:docMk/>
          <pc:sldMk cId="578135220" sldId="257"/>
        </pc:sldMkLst>
        <pc:spChg chg="mod">
          <ac:chgData name="Pippa Cohen" userId="22760e67-ab9a-4f00-9cab-fb7f8cbc6e49" providerId="ADAL" clId="{FA0D7E5F-966B-4FD1-8E47-1C57CB332699}" dt="2022-09-08T08:43:58.643" v="4" actId="20577"/>
          <ac:spMkLst>
            <pc:docMk/>
            <pc:sldMk cId="578135220" sldId="257"/>
            <ac:spMk id="10" creationId="{00000000-0000-0000-0000-000000000000}"/>
          </ac:spMkLst>
        </pc:spChg>
      </pc:sldChg>
    </pc:docChg>
  </pc:docChgLst>
  <pc:docChgLst>
    <pc:chgData name="Pippa Cohen" userId="22760e67-ab9a-4f00-9cab-fb7f8cbc6e49" providerId="ADAL" clId="{F11887D2-0801-4EC8-B5F3-6B47378DF8CF}"/>
    <pc:docChg chg="custSel modSld">
      <pc:chgData name="Pippa Cohen" userId="22760e67-ab9a-4f00-9cab-fb7f8cbc6e49" providerId="ADAL" clId="{F11887D2-0801-4EC8-B5F3-6B47378DF8CF}" dt="2022-09-06T15:37:50.465" v="159" actId="20577"/>
      <pc:docMkLst>
        <pc:docMk/>
      </pc:docMkLst>
      <pc:sldChg chg="modSp">
        <pc:chgData name="Pippa Cohen" userId="22760e67-ab9a-4f00-9cab-fb7f8cbc6e49" providerId="ADAL" clId="{F11887D2-0801-4EC8-B5F3-6B47378DF8CF}" dt="2022-09-06T15:37:50.465" v="159" actId="20577"/>
        <pc:sldMkLst>
          <pc:docMk/>
          <pc:sldMk cId="578135220" sldId="257"/>
        </pc:sldMkLst>
        <pc:spChg chg="mod">
          <ac:chgData name="Pippa Cohen" userId="22760e67-ab9a-4f00-9cab-fb7f8cbc6e49" providerId="ADAL" clId="{F11887D2-0801-4EC8-B5F3-6B47378DF8CF}" dt="2022-09-06T15:32:59.898" v="54" actId="20577"/>
          <ac:spMkLst>
            <pc:docMk/>
            <pc:sldMk cId="578135220" sldId="257"/>
            <ac:spMk id="5" creationId="{F7813ECA-BEE7-F94A-B741-6B0AC33719D7}"/>
          </ac:spMkLst>
        </pc:spChg>
        <pc:spChg chg="mod">
          <ac:chgData name="Pippa Cohen" userId="22760e67-ab9a-4f00-9cab-fb7f8cbc6e49" providerId="ADAL" clId="{F11887D2-0801-4EC8-B5F3-6B47378DF8CF}" dt="2022-09-06T15:37:50.465" v="159" actId="20577"/>
          <ac:spMkLst>
            <pc:docMk/>
            <pc:sldMk cId="578135220" sldId="257"/>
            <ac:spMk id="6" creationId="{F61EC639-4BFF-1543-AE68-42F0FDAC1CCE}"/>
          </ac:spMkLst>
        </pc:spChg>
        <pc:spChg chg="mod">
          <ac:chgData name="Pippa Cohen" userId="22760e67-ab9a-4f00-9cab-fb7f8cbc6e49" providerId="ADAL" clId="{F11887D2-0801-4EC8-B5F3-6B47378DF8CF}" dt="2022-09-06T15:31:39.211" v="43" actId="20577"/>
          <ac:spMkLst>
            <pc:docMk/>
            <pc:sldMk cId="578135220" sldId="257"/>
            <ac:spMk id="8" creationId="{AAAF6E9D-DAC1-2F4F-98F2-C48C7D581F70}"/>
          </ac:spMkLst>
        </pc:spChg>
        <pc:spChg chg="mod">
          <ac:chgData name="Pippa Cohen" userId="22760e67-ab9a-4f00-9cab-fb7f8cbc6e49" providerId="ADAL" clId="{F11887D2-0801-4EC8-B5F3-6B47378DF8CF}" dt="2022-09-06T14:54:39.939" v="1" actId="20577"/>
          <ac:spMkLst>
            <pc:docMk/>
            <pc:sldMk cId="578135220" sldId="257"/>
            <ac:spMk id="11" creationId="{00000000-0000-0000-0000-000000000000}"/>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42950" y="1122363"/>
            <a:ext cx="84201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238250" y="3602038"/>
            <a:ext cx="74295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EDBFE5F7-2DFD-9B40-967D-76306DB96457}" type="datetimeFigureOut">
              <a:rPr lang="en-US" smtClean="0"/>
              <a:t>9/8/2022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701B2D3-0664-1249-9B0D-6836359D3466}" type="slidenum">
              <a:rPr lang="en-US" smtClean="0"/>
              <a:t>‹#›</a:t>
            </a:fld>
            <a:endParaRPr lang="en-US" dirty="0"/>
          </a:p>
        </p:txBody>
      </p:sp>
    </p:spTree>
    <p:extLst>
      <p:ext uri="{BB962C8B-B14F-4D97-AF65-F5344CB8AC3E}">
        <p14:creationId xmlns:p14="http://schemas.microsoft.com/office/powerpoint/2010/main" val="39889459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DBFE5F7-2DFD-9B40-967D-76306DB96457}" type="datetimeFigureOut">
              <a:rPr lang="en-US" smtClean="0"/>
              <a:t>9/8/2022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701B2D3-0664-1249-9B0D-6836359D3466}" type="slidenum">
              <a:rPr lang="en-US" smtClean="0"/>
              <a:t>‹#›</a:t>
            </a:fld>
            <a:endParaRPr lang="en-US" dirty="0"/>
          </a:p>
        </p:txBody>
      </p:sp>
    </p:spTree>
    <p:extLst>
      <p:ext uri="{BB962C8B-B14F-4D97-AF65-F5344CB8AC3E}">
        <p14:creationId xmlns:p14="http://schemas.microsoft.com/office/powerpoint/2010/main" val="29266639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5879" y="1709740"/>
            <a:ext cx="8543925"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75879" y="4589465"/>
            <a:ext cx="8543925"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EDBFE5F7-2DFD-9B40-967D-76306DB96457}" type="datetimeFigureOut">
              <a:rPr lang="en-US" smtClean="0"/>
              <a:t>9/8/2022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701B2D3-0664-1249-9B0D-6836359D3466}" type="slidenum">
              <a:rPr lang="en-US" smtClean="0"/>
              <a:t>‹#›</a:t>
            </a:fld>
            <a:endParaRPr lang="en-US" dirty="0"/>
          </a:p>
        </p:txBody>
      </p:sp>
    </p:spTree>
    <p:extLst>
      <p:ext uri="{BB962C8B-B14F-4D97-AF65-F5344CB8AC3E}">
        <p14:creationId xmlns:p14="http://schemas.microsoft.com/office/powerpoint/2010/main" val="135170206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1038" y="1825625"/>
            <a:ext cx="421005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14913" y="1825625"/>
            <a:ext cx="421005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EDBFE5F7-2DFD-9B40-967D-76306DB96457}" type="datetimeFigureOut">
              <a:rPr lang="en-US" smtClean="0"/>
              <a:t>9/8/2022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701B2D3-0664-1249-9B0D-6836359D3466}" type="slidenum">
              <a:rPr lang="en-US" smtClean="0"/>
              <a:t>‹#›</a:t>
            </a:fld>
            <a:endParaRPr lang="en-US" dirty="0"/>
          </a:p>
        </p:txBody>
      </p:sp>
    </p:spTree>
    <p:extLst>
      <p:ext uri="{BB962C8B-B14F-4D97-AF65-F5344CB8AC3E}">
        <p14:creationId xmlns:p14="http://schemas.microsoft.com/office/powerpoint/2010/main" val="216218457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82328" y="365127"/>
            <a:ext cx="8543925"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82329" y="1681163"/>
            <a:ext cx="4190702"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82329" y="2505075"/>
            <a:ext cx="4190702"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14913" y="1681163"/>
            <a:ext cx="4211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014913" y="2505075"/>
            <a:ext cx="4211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EDBFE5F7-2DFD-9B40-967D-76306DB96457}" type="datetimeFigureOut">
              <a:rPr lang="en-US" smtClean="0"/>
              <a:t>9/8/2022</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701B2D3-0664-1249-9B0D-6836359D3466}" type="slidenum">
              <a:rPr lang="en-US" smtClean="0"/>
              <a:t>‹#›</a:t>
            </a:fld>
            <a:endParaRPr lang="en-US" dirty="0"/>
          </a:p>
        </p:txBody>
      </p:sp>
    </p:spTree>
    <p:extLst>
      <p:ext uri="{BB962C8B-B14F-4D97-AF65-F5344CB8AC3E}">
        <p14:creationId xmlns:p14="http://schemas.microsoft.com/office/powerpoint/2010/main" val="330218477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EDBFE5F7-2DFD-9B40-967D-76306DB96457}" type="datetimeFigureOut">
              <a:rPr lang="en-US" smtClean="0"/>
              <a:t>9/8/2022</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701B2D3-0664-1249-9B0D-6836359D3466}" type="slidenum">
              <a:rPr lang="en-US" smtClean="0"/>
              <a:t>‹#›</a:t>
            </a:fld>
            <a:endParaRPr lang="en-US" dirty="0"/>
          </a:p>
        </p:txBody>
      </p:sp>
    </p:spTree>
    <p:extLst>
      <p:ext uri="{BB962C8B-B14F-4D97-AF65-F5344CB8AC3E}">
        <p14:creationId xmlns:p14="http://schemas.microsoft.com/office/powerpoint/2010/main" val="249186673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DBFE5F7-2DFD-9B40-967D-76306DB96457}" type="datetimeFigureOut">
              <a:rPr lang="en-US" smtClean="0"/>
              <a:t>9/8/2022</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4701B2D3-0664-1249-9B0D-6836359D3466}" type="slidenum">
              <a:rPr lang="en-US" smtClean="0"/>
              <a:t>‹#›</a:t>
            </a:fld>
            <a:endParaRPr lang="en-US" dirty="0"/>
          </a:p>
        </p:txBody>
      </p:sp>
    </p:spTree>
    <p:extLst>
      <p:ext uri="{BB962C8B-B14F-4D97-AF65-F5344CB8AC3E}">
        <p14:creationId xmlns:p14="http://schemas.microsoft.com/office/powerpoint/2010/main" val="125616155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4211340" y="987427"/>
            <a:ext cx="5014913"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2328" y="2057400"/>
            <a:ext cx="3194943"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EDBFE5F7-2DFD-9B40-967D-76306DB96457}" type="datetimeFigureOut">
              <a:rPr lang="en-US" smtClean="0"/>
              <a:t>9/8/2022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701B2D3-0664-1249-9B0D-6836359D3466}" type="slidenum">
              <a:rPr lang="en-US" smtClean="0"/>
              <a:t>‹#›</a:t>
            </a:fld>
            <a:endParaRPr lang="en-US" dirty="0"/>
          </a:p>
        </p:txBody>
      </p:sp>
    </p:spTree>
    <p:extLst>
      <p:ext uri="{BB962C8B-B14F-4D97-AF65-F5344CB8AC3E}">
        <p14:creationId xmlns:p14="http://schemas.microsoft.com/office/powerpoint/2010/main" val="59359570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4211340" y="987427"/>
            <a:ext cx="5014913"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p:cNvSpPr>
            <a:spLocks noGrp="1"/>
          </p:cNvSpPr>
          <p:nvPr>
            <p:ph type="body" sz="half" idx="2"/>
          </p:nvPr>
        </p:nvSpPr>
        <p:spPr>
          <a:xfrm>
            <a:off x="682328" y="2057400"/>
            <a:ext cx="3194943"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EDBFE5F7-2DFD-9B40-967D-76306DB96457}" type="datetimeFigureOut">
              <a:rPr lang="en-US" smtClean="0"/>
              <a:t>9/8/2022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701B2D3-0664-1249-9B0D-6836359D3466}" type="slidenum">
              <a:rPr lang="en-US" smtClean="0"/>
              <a:t>‹#›</a:t>
            </a:fld>
            <a:endParaRPr lang="en-US" dirty="0"/>
          </a:p>
        </p:txBody>
      </p:sp>
    </p:spTree>
    <p:extLst>
      <p:ext uri="{BB962C8B-B14F-4D97-AF65-F5344CB8AC3E}">
        <p14:creationId xmlns:p14="http://schemas.microsoft.com/office/powerpoint/2010/main" val="37433312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DBFE5F7-2DFD-9B40-967D-76306DB96457}" type="datetimeFigureOut">
              <a:rPr lang="en-US" smtClean="0"/>
              <a:t>9/8/2022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701B2D3-0664-1249-9B0D-6836359D3466}" type="slidenum">
              <a:rPr lang="en-US" smtClean="0"/>
              <a:t>‹#›</a:t>
            </a:fld>
            <a:endParaRPr lang="en-US" dirty="0"/>
          </a:p>
        </p:txBody>
      </p:sp>
    </p:spTree>
    <p:extLst>
      <p:ext uri="{BB962C8B-B14F-4D97-AF65-F5344CB8AC3E}">
        <p14:creationId xmlns:p14="http://schemas.microsoft.com/office/powerpoint/2010/main" val="218134142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88982" y="365125"/>
            <a:ext cx="2135981"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1038" y="365125"/>
            <a:ext cx="6284119"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DBFE5F7-2DFD-9B40-967D-76306DB96457}" type="datetimeFigureOut">
              <a:rPr lang="en-US" smtClean="0"/>
              <a:t>9/8/2022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701B2D3-0664-1249-9B0D-6836359D3466}" type="slidenum">
              <a:rPr lang="en-US" smtClean="0"/>
              <a:t>‹#›</a:t>
            </a:fld>
            <a:endParaRPr lang="en-US" dirty="0"/>
          </a:p>
        </p:txBody>
      </p:sp>
    </p:spTree>
    <p:extLst>
      <p:ext uri="{BB962C8B-B14F-4D97-AF65-F5344CB8AC3E}">
        <p14:creationId xmlns:p14="http://schemas.microsoft.com/office/powerpoint/2010/main" val="123565991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1038" y="365127"/>
            <a:ext cx="8543925"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1038" y="1825625"/>
            <a:ext cx="8543925"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81038" y="6356352"/>
            <a:ext cx="222885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DBFE5F7-2DFD-9B40-967D-76306DB96457}" type="datetimeFigureOut">
              <a:rPr lang="en-US" smtClean="0"/>
              <a:t>9/8/2022</a:t>
            </a:fld>
            <a:endParaRPr lang="en-US" dirty="0"/>
          </a:p>
        </p:txBody>
      </p:sp>
      <p:sp>
        <p:nvSpPr>
          <p:cNvPr id="5" name="Footer Placeholder 4"/>
          <p:cNvSpPr>
            <a:spLocks noGrp="1"/>
          </p:cNvSpPr>
          <p:nvPr>
            <p:ph type="ftr" sz="quarter" idx="3"/>
          </p:nvPr>
        </p:nvSpPr>
        <p:spPr>
          <a:xfrm>
            <a:off x="3281363" y="6356352"/>
            <a:ext cx="3343275"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6996113" y="6356352"/>
            <a:ext cx="222885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701B2D3-0664-1249-9B0D-6836359D3466}" type="slidenum">
              <a:rPr lang="en-US" smtClean="0"/>
              <a:t>‹#›</a:t>
            </a:fld>
            <a:endParaRPr lang="en-US" dirty="0"/>
          </a:p>
        </p:txBody>
      </p:sp>
    </p:spTree>
    <p:extLst>
      <p:ext uri="{BB962C8B-B14F-4D97-AF65-F5344CB8AC3E}">
        <p14:creationId xmlns:p14="http://schemas.microsoft.com/office/powerpoint/2010/main" val="1188541100"/>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hyperlink" Target="mailto:office@educ.somerset.gov.uk" TargetMode="External"/><Relationship Id="rId7" Type="http://schemas.openxmlformats.org/officeDocument/2006/relationships/image" Target="../media/image3.png"/><Relationship Id="rId2" Type="http://schemas.openxmlformats.org/officeDocument/2006/relationships/hyperlink" Target="http://www.staldhelms.co.uk/" TargetMode="External"/><Relationship Id="rId1" Type="http://schemas.openxmlformats.org/officeDocument/2006/relationships/slideLayout" Target="../slideLayouts/slideLayout1.xml"/><Relationship Id="rId6" Type="http://schemas.openxmlformats.org/officeDocument/2006/relationships/image" Target="../media/image2.png"/><Relationship Id="rId11" Type="http://schemas.openxmlformats.org/officeDocument/2006/relationships/image" Target="../media/image7.jpeg"/><Relationship Id="rId5" Type="http://schemas.openxmlformats.org/officeDocument/2006/relationships/image" Target="../media/image1.png"/><Relationship Id="rId10" Type="http://schemas.openxmlformats.org/officeDocument/2006/relationships/image" Target="../media/image6.jpeg"/><Relationship Id="rId4" Type="http://schemas.openxmlformats.org/officeDocument/2006/relationships/hyperlink" Target="mailto:staldhelmsoffice@educ.somerset.gov.uk" TargetMode="External"/><Relationship Id="rId9" Type="http://schemas.openxmlformats.org/officeDocument/2006/relationships/image" Target="../media/image5.jpg"/></Relationships>
</file>

<file path=ppt/slides/_rels/slide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Layout" Target="../slideLayouts/slideLayout1.xml"/><Relationship Id="rId4" Type="http://schemas.openxmlformats.org/officeDocument/2006/relationships/image" Target="../media/image10.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F7813ECA-BEE7-F94A-B741-6B0AC33719D7}"/>
              </a:ext>
            </a:extLst>
          </p:cNvPr>
          <p:cNvSpPr txBox="1">
            <a:spLocks/>
          </p:cNvSpPr>
          <p:nvPr/>
        </p:nvSpPr>
        <p:spPr>
          <a:xfrm>
            <a:off x="3454400" y="304422"/>
            <a:ext cx="3009600" cy="5955476"/>
          </a:xfrm>
          <a:prstGeom prst="rect">
            <a:avLst/>
          </a:prstGeom>
          <a:noFill/>
          <a:ln>
            <a:solidFill>
              <a:schemeClr val="tx1"/>
            </a:solidFill>
          </a:ln>
        </p:spPr>
        <p:txBody>
          <a:bodyPr wrap="square" rtlCol="0">
            <a:spAutoFit/>
          </a:bodyPr>
          <a:lstStyle/>
          <a:p>
            <a:pPr algn="ctr"/>
            <a:endParaRPr lang="en-US" sz="1600" dirty="0">
              <a:latin typeface="Century Gothic" panose="020B0502020202020204" pitchFamily="34" charset="0"/>
            </a:endParaRPr>
          </a:p>
          <a:p>
            <a:pPr algn="ctr"/>
            <a:endParaRPr lang="en-US" sz="1600" dirty="0">
              <a:latin typeface="Century Gothic" panose="020B0502020202020204" pitchFamily="34" charset="0"/>
            </a:endParaRPr>
          </a:p>
          <a:p>
            <a:pPr algn="ctr"/>
            <a:r>
              <a:rPr lang="en-US" sz="1400" b="1" dirty="0">
                <a:latin typeface="Century Gothic" panose="020B0502020202020204" pitchFamily="34" charset="0"/>
              </a:rPr>
              <a:t>St Aldhelm’s School Policies</a:t>
            </a:r>
          </a:p>
          <a:p>
            <a:pPr algn="ctr"/>
            <a:endParaRPr lang="en-US" sz="1400" dirty="0">
              <a:latin typeface="Century Gothic" panose="020B0502020202020204" pitchFamily="34" charset="0"/>
            </a:endParaRPr>
          </a:p>
          <a:p>
            <a:pPr algn="ctr"/>
            <a:r>
              <a:rPr lang="en-US" sz="1200" dirty="0">
                <a:latin typeface="Century Gothic" panose="020B0502020202020204" pitchFamily="34" charset="0"/>
              </a:rPr>
              <a:t>All the school policies for</a:t>
            </a:r>
          </a:p>
          <a:p>
            <a:pPr algn="ctr"/>
            <a:r>
              <a:rPr lang="en-US" sz="1200" dirty="0">
                <a:latin typeface="Century Gothic" panose="020B0502020202020204" pitchFamily="34" charset="0"/>
              </a:rPr>
              <a:t>St Aldhelm’s VA Church Primary School can be found on the</a:t>
            </a:r>
          </a:p>
          <a:p>
            <a:pPr algn="ctr"/>
            <a:r>
              <a:rPr lang="en-US" sz="1200" dirty="0">
                <a:latin typeface="Century Gothic" panose="020B0502020202020204" pitchFamily="34" charset="0"/>
              </a:rPr>
              <a:t>school website:</a:t>
            </a:r>
          </a:p>
          <a:p>
            <a:pPr algn="ctr"/>
            <a:r>
              <a:rPr lang="en-GB" sz="1400" dirty="0">
                <a:hlinkClick r:id="rId2"/>
              </a:rPr>
              <a:t>http://www.staldhelms.co.uk</a:t>
            </a:r>
            <a:endParaRPr lang="en-GB" sz="1400" dirty="0"/>
          </a:p>
          <a:p>
            <a:pPr algn="ctr"/>
            <a:r>
              <a:rPr lang="en-US" sz="1200" dirty="0">
                <a:latin typeface="Century Gothic" panose="020B0502020202020204" pitchFamily="34" charset="0"/>
              </a:rPr>
              <a:t>Please look under School Information, then Policies</a:t>
            </a:r>
          </a:p>
          <a:p>
            <a:pPr algn="ctr"/>
            <a:endParaRPr lang="en-US" sz="2800" dirty="0">
              <a:latin typeface="Century Gothic" panose="020B0502020202020204" pitchFamily="34" charset="0"/>
            </a:endParaRPr>
          </a:p>
          <a:p>
            <a:pPr algn="ctr"/>
            <a:r>
              <a:rPr lang="en-US" sz="1400" dirty="0">
                <a:latin typeface="Century Gothic" panose="020B0502020202020204" pitchFamily="34" charset="0"/>
              </a:rPr>
              <a:t>St Aldhelm's VA Church</a:t>
            </a:r>
          </a:p>
          <a:p>
            <a:pPr algn="ctr"/>
            <a:r>
              <a:rPr lang="en-US" sz="1400" dirty="0">
                <a:latin typeface="Century Gothic" panose="020B0502020202020204" pitchFamily="34" charset="0"/>
              </a:rPr>
              <a:t>Primary School</a:t>
            </a:r>
          </a:p>
          <a:p>
            <a:pPr algn="ctr"/>
            <a:r>
              <a:rPr lang="en-US" sz="1400" dirty="0">
                <a:latin typeface="Century Gothic" panose="020B0502020202020204" pitchFamily="34" charset="0"/>
              </a:rPr>
              <a:t>Chelynch Park</a:t>
            </a:r>
          </a:p>
          <a:p>
            <a:pPr algn="ctr"/>
            <a:r>
              <a:rPr lang="en-US" sz="1400" dirty="0">
                <a:latin typeface="Century Gothic" panose="020B0502020202020204" pitchFamily="34" charset="0"/>
              </a:rPr>
              <a:t>Doulting</a:t>
            </a:r>
          </a:p>
          <a:p>
            <a:pPr algn="ctr"/>
            <a:r>
              <a:rPr lang="en-US" sz="1400" dirty="0">
                <a:latin typeface="Century Gothic" panose="020B0502020202020204" pitchFamily="34" charset="0"/>
              </a:rPr>
              <a:t>BA4 4PL</a:t>
            </a:r>
          </a:p>
          <a:p>
            <a:pPr algn="ctr"/>
            <a:endParaRPr lang="en-US" sz="1400" dirty="0">
              <a:latin typeface="Century Gothic" panose="020B0502020202020204" pitchFamily="34" charset="0"/>
            </a:endParaRPr>
          </a:p>
          <a:p>
            <a:pPr algn="ctr"/>
            <a:r>
              <a:rPr lang="en-US" sz="1400" dirty="0">
                <a:latin typeface="Century Gothic" panose="020B0502020202020204" pitchFamily="34" charset="0"/>
              </a:rPr>
              <a:t>Phone: 01749 880376</a:t>
            </a:r>
          </a:p>
          <a:p>
            <a:pPr algn="ctr"/>
            <a:endParaRPr lang="en-US" sz="1400" dirty="0">
              <a:latin typeface="Century Gothic" panose="020B0502020202020204" pitchFamily="34" charset="0"/>
            </a:endParaRPr>
          </a:p>
          <a:p>
            <a:pPr algn="ctr"/>
            <a:r>
              <a:rPr lang="en-US" sz="1400" dirty="0">
                <a:latin typeface="Century Gothic" panose="020B0502020202020204" pitchFamily="34" charset="0"/>
              </a:rPr>
              <a:t>Email: </a:t>
            </a:r>
          </a:p>
          <a:p>
            <a:pPr algn="ctr"/>
            <a:r>
              <a:rPr lang="en-GB" sz="1300" u="sng" dirty="0">
                <a:hlinkClick r:id="rId3"/>
              </a:rPr>
              <a:t>office@</a:t>
            </a:r>
            <a:r>
              <a:rPr lang="en-GB" sz="1300" u="sng" dirty="0">
                <a:hlinkClick r:id="rId4"/>
              </a:rPr>
              <a:t>staldhelms</a:t>
            </a:r>
            <a:r>
              <a:rPr lang="en-GB" sz="1300" u="sng" dirty="0">
                <a:hlinkClick r:id="rId3"/>
              </a:rPr>
              <a:t>.co.uk</a:t>
            </a:r>
            <a:endParaRPr lang="en-GB" sz="1300" u="sng" dirty="0"/>
          </a:p>
          <a:p>
            <a:pPr algn="ctr"/>
            <a:endParaRPr lang="en-US" sz="1200" u="sng" dirty="0">
              <a:latin typeface="Century Gothic" panose="020B0502020202020204" pitchFamily="34" charset="0"/>
            </a:endParaRPr>
          </a:p>
          <a:p>
            <a:pPr algn="ctr"/>
            <a:r>
              <a:rPr lang="en-US" sz="1400" dirty="0">
                <a:latin typeface="Century Gothic" panose="020B0502020202020204" pitchFamily="34" charset="0"/>
              </a:rPr>
              <a:t>Website:</a:t>
            </a:r>
          </a:p>
          <a:p>
            <a:pPr algn="ctr"/>
            <a:r>
              <a:rPr lang="en-GB" sz="1400" dirty="0">
                <a:hlinkClick r:id="rId2"/>
              </a:rPr>
              <a:t>http://www.staldhelms.co.uk</a:t>
            </a:r>
            <a:endParaRPr lang="en-GB" sz="1400" dirty="0"/>
          </a:p>
          <a:p>
            <a:pPr algn="ctr"/>
            <a:endParaRPr lang="en-US" sz="1400" dirty="0">
              <a:latin typeface="Century Gothic" panose="020B0502020202020204" pitchFamily="34" charset="0"/>
            </a:endParaRPr>
          </a:p>
          <a:p>
            <a:pPr algn="ctr"/>
            <a:endParaRPr lang="en-US" sz="1400" dirty="0">
              <a:latin typeface="Century Gothic" panose="020B0502020202020204" pitchFamily="34" charset="0"/>
            </a:endParaRPr>
          </a:p>
        </p:txBody>
      </p:sp>
      <p:sp>
        <p:nvSpPr>
          <p:cNvPr id="6" name="TextBox 5">
            <a:extLst>
              <a:ext uri="{FF2B5EF4-FFF2-40B4-BE49-F238E27FC236}">
                <a16:creationId xmlns:a16="http://schemas.microsoft.com/office/drawing/2014/main" id="{F61EC639-4BFF-1543-AE68-42F0FDAC1CCE}"/>
              </a:ext>
            </a:extLst>
          </p:cNvPr>
          <p:cNvSpPr txBox="1">
            <a:spLocks/>
          </p:cNvSpPr>
          <p:nvPr/>
        </p:nvSpPr>
        <p:spPr>
          <a:xfrm>
            <a:off x="127000" y="290776"/>
            <a:ext cx="3009600" cy="6347892"/>
          </a:xfrm>
          <a:prstGeom prst="rect">
            <a:avLst/>
          </a:prstGeom>
          <a:noFill/>
          <a:ln>
            <a:solidFill>
              <a:schemeClr val="tx1"/>
            </a:solidFill>
          </a:ln>
        </p:spPr>
        <p:txBody>
          <a:bodyPr wrap="square" rtlCol="0">
            <a:spAutoFit/>
          </a:bodyPr>
          <a:lstStyle/>
          <a:p>
            <a:pPr algn="ctr">
              <a:spcBef>
                <a:spcPts val="300"/>
              </a:spcBef>
            </a:pPr>
            <a:endParaRPr lang="en-US" sz="500" b="1" dirty="0">
              <a:latin typeface="Century Gothic" panose="020B0502020202020204" pitchFamily="34" charset="0"/>
            </a:endParaRPr>
          </a:p>
          <a:p>
            <a:pPr algn="ctr">
              <a:spcBef>
                <a:spcPts val="300"/>
              </a:spcBef>
            </a:pPr>
            <a:r>
              <a:rPr lang="en-US" sz="1400" b="1" dirty="0">
                <a:latin typeface="Century Gothic" panose="020B0502020202020204" pitchFamily="34" charset="0"/>
              </a:rPr>
              <a:t>St Aldhelm’s School Motto</a:t>
            </a:r>
          </a:p>
          <a:p>
            <a:pPr algn="ctr"/>
            <a:endParaRPr lang="en-US" sz="500" dirty="0">
              <a:latin typeface="Lucida Handwriting" panose="03010101010101010101" pitchFamily="66" charset="0"/>
            </a:endParaRPr>
          </a:p>
          <a:p>
            <a:pPr algn="ctr"/>
            <a:r>
              <a:rPr lang="en-US" sz="1200" dirty="0">
                <a:latin typeface="Lucida Handwriting" panose="03010101010101010101" pitchFamily="66" charset="0"/>
              </a:rPr>
              <a:t>Learning together for </a:t>
            </a:r>
          </a:p>
          <a:p>
            <a:pPr algn="ctr"/>
            <a:r>
              <a:rPr lang="en-US" sz="1200" dirty="0">
                <a:latin typeface="Lucida Handwriting" panose="03010101010101010101" pitchFamily="66" charset="0"/>
              </a:rPr>
              <a:t>Life in all its Fullness </a:t>
            </a:r>
          </a:p>
          <a:p>
            <a:pPr algn="ctr"/>
            <a:r>
              <a:rPr lang="en-US" sz="1200" dirty="0">
                <a:latin typeface="Lucida Handwriting" panose="03010101010101010101" pitchFamily="66" charset="0"/>
              </a:rPr>
              <a:t>~ John 10:10</a:t>
            </a:r>
          </a:p>
          <a:p>
            <a:pPr algn="ctr"/>
            <a:endParaRPr lang="en-US" sz="1000" dirty="0"/>
          </a:p>
          <a:p>
            <a:pPr algn="ctr"/>
            <a:r>
              <a:rPr lang="en-US" sz="1400" b="1" dirty="0">
                <a:latin typeface="Century Gothic" panose="020B0502020202020204" pitchFamily="34" charset="0"/>
              </a:rPr>
              <a:t>Our School Vision</a:t>
            </a:r>
          </a:p>
          <a:p>
            <a:pPr algn="ctr"/>
            <a:endParaRPr lang="en-US" sz="500" b="1" dirty="0">
              <a:latin typeface="Century Gothic" panose="020B0502020202020204" pitchFamily="34" charset="0"/>
            </a:endParaRPr>
          </a:p>
          <a:p>
            <a:pPr algn="ctr"/>
            <a:r>
              <a:rPr lang="en-US" sz="1200" dirty="0">
                <a:latin typeface="Century Gothic" panose="020B0502020202020204" pitchFamily="34" charset="0"/>
              </a:rPr>
              <a:t>At St Aldhelm’s, we seek to help all our children achieve their full potential. We aim to </a:t>
            </a:r>
            <a:r>
              <a:rPr lang="en-US" sz="1200" dirty="0" err="1">
                <a:latin typeface="Century Gothic" panose="020B0502020202020204" pitchFamily="34" charset="0"/>
              </a:rPr>
              <a:t>instil</a:t>
            </a:r>
            <a:r>
              <a:rPr lang="en-US" sz="1200" dirty="0">
                <a:latin typeface="Century Gothic" panose="020B0502020202020204" pitchFamily="34" charset="0"/>
              </a:rPr>
              <a:t> a love of learning and encourage children to value themselves and each other as unique individuals. Christian values underpin our daily life in school in an atmosphere that is safe and welcoming, where children learn to be reflective and considerate to others. We work together so that all our children are the best that they can be.</a:t>
            </a:r>
          </a:p>
          <a:p>
            <a:pPr algn="ctr"/>
            <a:endParaRPr lang="en-US" sz="1000" dirty="0">
              <a:latin typeface="Century Gothic" panose="020B0502020202020204" pitchFamily="34" charset="0"/>
            </a:endParaRPr>
          </a:p>
          <a:p>
            <a:pPr algn="ctr"/>
            <a:r>
              <a:rPr lang="en-US" sz="1400" b="1" dirty="0">
                <a:latin typeface="Century Gothic" panose="020B0502020202020204" pitchFamily="34" charset="0"/>
              </a:rPr>
              <a:t>Our School Values</a:t>
            </a:r>
          </a:p>
          <a:p>
            <a:pPr algn="ctr"/>
            <a:endParaRPr lang="en-US" sz="1200" b="1" dirty="0">
              <a:latin typeface="Century Gothic" panose="020B0502020202020204" pitchFamily="34" charset="0"/>
            </a:endParaRPr>
          </a:p>
          <a:p>
            <a:pPr algn="ctr"/>
            <a:endParaRPr lang="en-US" sz="1200" b="1" dirty="0">
              <a:latin typeface="Century Gothic" panose="020B0502020202020204" pitchFamily="34" charset="0"/>
            </a:endParaRPr>
          </a:p>
          <a:p>
            <a:pPr algn="ctr"/>
            <a:endParaRPr lang="en-US" sz="1200" b="1" dirty="0">
              <a:latin typeface="Century Gothic" panose="020B0502020202020204" pitchFamily="34" charset="0"/>
            </a:endParaRPr>
          </a:p>
          <a:p>
            <a:pPr algn="ctr"/>
            <a:endParaRPr lang="en-US" sz="1200" b="1" dirty="0">
              <a:latin typeface="Century Gothic" panose="020B0502020202020204" pitchFamily="34" charset="0"/>
            </a:endParaRPr>
          </a:p>
          <a:p>
            <a:pPr algn="ctr"/>
            <a:endParaRPr lang="en-US" sz="1200" b="1" dirty="0">
              <a:latin typeface="Century Gothic" panose="020B0502020202020204" pitchFamily="34" charset="0"/>
            </a:endParaRPr>
          </a:p>
          <a:p>
            <a:pPr algn="ctr"/>
            <a:endParaRPr lang="en-US" sz="1200" b="1" dirty="0">
              <a:latin typeface="Century Gothic" panose="020B0502020202020204" pitchFamily="34" charset="0"/>
            </a:endParaRPr>
          </a:p>
          <a:p>
            <a:pPr algn="ctr"/>
            <a:endParaRPr lang="en-US" sz="1200" b="1" dirty="0">
              <a:latin typeface="Century Gothic" panose="020B0502020202020204" pitchFamily="34" charset="0"/>
            </a:endParaRPr>
          </a:p>
          <a:p>
            <a:pPr algn="ctr"/>
            <a:endParaRPr lang="en-US" sz="1200" b="1" dirty="0">
              <a:latin typeface="Century Gothic" panose="020B0502020202020204" pitchFamily="34" charset="0"/>
            </a:endParaRPr>
          </a:p>
          <a:p>
            <a:pPr algn="ctr"/>
            <a:endParaRPr lang="en-US" sz="1200" b="1" dirty="0">
              <a:latin typeface="Century Gothic" panose="020B0502020202020204" pitchFamily="34" charset="0"/>
            </a:endParaRPr>
          </a:p>
          <a:p>
            <a:pPr algn="ctr"/>
            <a:endParaRPr lang="en-US" sz="1200" b="1" dirty="0">
              <a:latin typeface="Century Gothic" panose="020B0502020202020204" pitchFamily="34" charset="0"/>
            </a:endParaRPr>
          </a:p>
          <a:p>
            <a:pPr algn="ctr"/>
            <a:endParaRPr lang="en-US" sz="1200" b="1" dirty="0">
              <a:latin typeface="Century Gothic" panose="020B0502020202020204" pitchFamily="34" charset="0"/>
            </a:endParaRPr>
          </a:p>
        </p:txBody>
      </p:sp>
      <p:sp>
        <p:nvSpPr>
          <p:cNvPr id="7" name="TextBox 6"/>
          <p:cNvSpPr txBox="1"/>
          <p:nvPr/>
        </p:nvSpPr>
        <p:spPr>
          <a:xfrm>
            <a:off x="6756400" y="290774"/>
            <a:ext cx="3009900" cy="6155531"/>
          </a:xfrm>
          <a:prstGeom prst="rect">
            <a:avLst/>
          </a:prstGeom>
          <a:noFill/>
          <a:ln>
            <a:solidFill>
              <a:schemeClr val="tx1"/>
            </a:solidFill>
          </a:ln>
        </p:spPr>
        <p:txBody>
          <a:bodyPr wrap="square" rtlCol="0">
            <a:spAutoFit/>
          </a:bodyPr>
          <a:lstStyle/>
          <a:p>
            <a:pPr algn="ctr"/>
            <a:endParaRPr lang="en-US" sz="2400" dirty="0">
              <a:latin typeface="Century Gothic" panose="020B0502020202020204" pitchFamily="34" charset="0"/>
            </a:endParaRPr>
          </a:p>
          <a:p>
            <a:pPr algn="ctr"/>
            <a:endParaRPr lang="en-US" sz="2400" dirty="0">
              <a:latin typeface="Century Gothic" panose="020B0502020202020204" pitchFamily="34" charset="0"/>
            </a:endParaRPr>
          </a:p>
          <a:p>
            <a:pPr algn="ctr"/>
            <a:endParaRPr lang="en-US" sz="2400" dirty="0">
              <a:latin typeface="Century Gothic" panose="020B0502020202020204" pitchFamily="34" charset="0"/>
            </a:endParaRPr>
          </a:p>
          <a:p>
            <a:pPr algn="ctr"/>
            <a:r>
              <a:rPr lang="en-US" sz="2400" b="1" dirty="0">
                <a:solidFill>
                  <a:srgbClr val="00B050"/>
                </a:solidFill>
                <a:latin typeface="Century Gothic" panose="020B0502020202020204" pitchFamily="34" charset="0"/>
              </a:rPr>
              <a:t>Home-School Agreement</a:t>
            </a:r>
          </a:p>
          <a:p>
            <a:pPr algn="ctr"/>
            <a:endParaRPr lang="en-US" sz="2400" dirty="0">
              <a:latin typeface="Century Gothic" panose="020B0502020202020204" pitchFamily="34" charset="0"/>
            </a:endParaRPr>
          </a:p>
          <a:p>
            <a:pPr algn="ctr"/>
            <a:endParaRPr lang="en-US" sz="1600" dirty="0">
              <a:latin typeface="Century Gothic" panose="020B0502020202020204" pitchFamily="34" charset="0"/>
            </a:endParaRPr>
          </a:p>
          <a:p>
            <a:pPr algn="ctr"/>
            <a:endParaRPr lang="en-US" sz="1600" dirty="0">
              <a:latin typeface="Century Gothic" panose="020B0502020202020204" pitchFamily="34" charset="0"/>
            </a:endParaRPr>
          </a:p>
          <a:p>
            <a:pPr algn="ctr"/>
            <a:endParaRPr lang="en-US" sz="1600" dirty="0">
              <a:latin typeface="Century Gothic" panose="020B0502020202020204" pitchFamily="34" charset="0"/>
            </a:endParaRPr>
          </a:p>
          <a:p>
            <a:pPr algn="ctr"/>
            <a:endParaRPr lang="en-US" sz="1600" dirty="0">
              <a:latin typeface="Century Gothic" panose="020B0502020202020204" pitchFamily="34" charset="0"/>
            </a:endParaRPr>
          </a:p>
          <a:p>
            <a:pPr algn="ctr"/>
            <a:endParaRPr lang="en-US" dirty="0">
              <a:latin typeface="Century Gothic" panose="020B0502020202020204" pitchFamily="34" charset="0"/>
            </a:endParaRPr>
          </a:p>
          <a:p>
            <a:pPr algn="ctr"/>
            <a:endParaRPr lang="en-US" dirty="0">
              <a:latin typeface="Century Gothic" panose="020B0502020202020204" pitchFamily="34" charset="0"/>
            </a:endParaRPr>
          </a:p>
          <a:p>
            <a:pPr algn="ctr"/>
            <a:r>
              <a:rPr lang="en-US" b="1" dirty="0">
                <a:solidFill>
                  <a:srgbClr val="00B050"/>
                </a:solidFill>
                <a:latin typeface="Century Gothic" panose="020B0502020202020204" pitchFamily="34" charset="0"/>
              </a:rPr>
              <a:t>St Aldhelm’s VA Church Primary School</a:t>
            </a:r>
          </a:p>
          <a:p>
            <a:pPr algn="ctr"/>
            <a:endParaRPr lang="en-US" dirty="0">
              <a:latin typeface="Century Gothic" panose="020B0502020202020204" pitchFamily="34" charset="0"/>
            </a:endParaRPr>
          </a:p>
          <a:p>
            <a:pPr algn="ctr"/>
            <a:endParaRPr lang="en-US" sz="1600" dirty="0">
              <a:latin typeface="Century Gothic" panose="020B0502020202020204" pitchFamily="34" charset="0"/>
            </a:endParaRPr>
          </a:p>
          <a:p>
            <a:pPr algn="ctr"/>
            <a:endParaRPr lang="en-US" sz="1600" dirty="0">
              <a:latin typeface="Century Gothic" panose="020B0502020202020204" pitchFamily="34" charset="0"/>
            </a:endParaRPr>
          </a:p>
          <a:p>
            <a:pPr algn="ctr"/>
            <a:endParaRPr lang="en-US" sz="1600" dirty="0">
              <a:latin typeface="Century Gothic" panose="020B0502020202020204" pitchFamily="34" charset="0"/>
            </a:endParaRPr>
          </a:p>
          <a:p>
            <a:pPr algn="ctr"/>
            <a:endParaRPr lang="en-US" sz="1600" dirty="0">
              <a:latin typeface="Century Gothic" panose="020B0502020202020204" pitchFamily="34" charset="0"/>
            </a:endParaRPr>
          </a:p>
          <a:p>
            <a:pPr algn="ctr"/>
            <a:endParaRPr lang="en-US" sz="1600" dirty="0">
              <a:latin typeface="Century Gothic" panose="020B0502020202020204" pitchFamily="34" charset="0"/>
            </a:endParaRPr>
          </a:p>
          <a:p>
            <a:pPr algn="ctr"/>
            <a:endParaRPr lang="en-US" sz="1600" dirty="0">
              <a:latin typeface="Century Gothic" panose="020B0502020202020204" pitchFamily="34" charset="0"/>
            </a:endParaRPr>
          </a:p>
        </p:txBody>
      </p:sp>
      <p:pic>
        <p:nvPicPr>
          <p:cNvPr id="9" name="Picture 8" descr="Description: logo"/>
          <p:cNvPicPr/>
          <p:nvPr/>
        </p:nvPicPr>
        <p:blipFill>
          <a:blip r:embed="rId5">
            <a:extLst>
              <a:ext uri="{28A0092B-C50C-407E-A947-70E740481C1C}">
                <a14:useLocalDpi xmlns:a14="http://schemas.microsoft.com/office/drawing/2010/main" val="0"/>
              </a:ext>
            </a:extLst>
          </a:blip>
          <a:srcRect/>
          <a:stretch>
            <a:fillRect/>
          </a:stretch>
        </p:blipFill>
        <p:spPr bwMode="auto">
          <a:xfrm>
            <a:off x="7337005" y="2370154"/>
            <a:ext cx="1848689" cy="1382980"/>
          </a:xfrm>
          <a:prstGeom prst="rect">
            <a:avLst/>
          </a:prstGeom>
          <a:noFill/>
          <a:ln>
            <a:noFill/>
          </a:ln>
        </p:spPr>
      </p:pic>
      <p:pic>
        <p:nvPicPr>
          <p:cNvPr id="1026" name="Picture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84006" y="4593266"/>
            <a:ext cx="885303" cy="95770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7" name="Picture 3"/>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210013" y="4575961"/>
            <a:ext cx="907371" cy="97501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8" name="Picture 4"/>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159184" y="4593266"/>
            <a:ext cx="886646" cy="95770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 name="Picture 9"/>
          <p:cNvPicPr/>
          <p:nvPr/>
        </p:nvPicPr>
        <p:blipFill>
          <a:blip r:embed="rId9" cstate="print">
            <a:extLst>
              <a:ext uri="{28A0092B-C50C-407E-A947-70E740481C1C}">
                <a14:useLocalDpi xmlns:a14="http://schemas.microsoft.com/office/drawing/2010/main" val="0"/>
              </a:ext>
            </a:extLst>
          </a:blip>
          <a:stretch>
            <a:fillRect/>
          </a:stretch>
        </p:blipFill>
        <p:spPr>
          <a:xfrm>
            <a:off x="262629" y="5589067"/>
            <a:ext cx="915485" cy="876743"/>
          </a:xfrm>
          <a:prstGeom prst="rect">
            <a:avLst/>
          </a:prstGeom>
        </p:spPr>
      </p:pic>
      <p:pic>
        <p:nvPicPr>
          <p:cNvPr id="11" name="Picture 10"/>
          <p:cNvPicPr/>
          <p:nvPr/>
        </p:nvPicPr>
        <p:blipFill>
          <a:blip r:embed="rId10" cstate="print">
            <a:extLst>
              <a:ext uri="{28A0092B-C50C-407E-A947-70E740481C1C}">
                <a14:useLocalDpi xmlns:a14="http://schemas.microsoft.com/office/drawing/2010/main" val="0"/>
              </a:ext>
            </a:extLst>
          </a:blip>
          <a:stretch>
            <a:fillRect/>
          </a:stretch>
        </p:blipFill>
        <p:spPr>
          <a:xfrm>
            <a:off x="1237762" y="5561606"/>
            <a:ext cx="890255" cy="911025"/>
          </a:xfrm>
          <a:prstGeom prst="rect">
            <a:avLst/>
          </a:prstGeom>
        </p:spPr>
      </p:pic>
      <p:pic>
        <p:nvPicPr>
          <p:cNvPr id="12" name="Picture 11"/>
          <p:cNvPicPr/>
          <p:nvPr/>
        </p:nvPicPr>
        <p:blipFill>
          <a:blip r:embed="rId11" cstate="print">
            <a:extLst>
              <a:ext uri="{28A0092B-C50C-407E-A947-70E740481C1C}">
                <a14:useLocalDpi xmlns:a14="http://schemas.microsoft.com/office/drawing/2010/main" val="0"/>
              </a:ext>
            </a:extLst>
          </a:blip>
          <a:stretch>
            <a:fillRect/>
          </a:stretch>
        </p:blipFill>
        <p:spPr>
          <a:xfrm>
            <a:off x="2159184" y="5578434"/>
            <a:ext cx="895191" cy="899183"/>
          </a:xfrm>
          <a:prstGeom prst="rect">
            <a:avLst/>
          </a:prstGeom>
        </p:spPr>
      </p:pic>
    </p:spTree>
    <p:extLst>
      <p:ext uri="{BB962C8B-B14F-4D97-AF65-F5344CB8AC3E}">
        <p14:creationId xmlns:p14="http://schemas.microsoft.com/office/powerpoint/2010/main" val="355574482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F7813ECA-BEE7-F94A-B741-6B0AC33719D7}"/>
              </a:ext>
            </a:extLst>
          </p:cNvPr>
          <p:cNvSpPr txBox="1">
            <a:spLocks/>
          </p:cNvSpPr>
          <p:nvPr/>
        </p:nvSpPr>
        <p:spPr>
          <a:xfrm>
            <a:off x="3454400" y="710177"/>
            <a:ext cx="3009900" cy="5047536"/>
          </a:xfrm>
          <a:prstGeom prst="rect">
            <a:avLst/>
          </a:prstGeom>
          <a:noFill/>
          <a:ln>
            <a:solidFill>
              <a:schemeClr val="tx1"/>
            </a:solidFill>
          </a:ln>
        </p:spPr>
        <p:txBody>
          <a:bodyPr wrap="square" rtlCol="0">
            <a:spAutoFit/>
          </a:bodyPr>
          <a:lstStyle/>
          <a:p>
            <a:pPr marL="285750" indent="-285750">
              <a:spcAft>
                <a:spcPts val="300"/>
              </a:spcAft>
              <a:buFont typeface="Wingdings" panose="05000000000000000000" pitchFamily="2" charset="2"/>
              <a:buChar char="v"/>
            </a:pPr>
            <a:r>
              <a:rPr lang="en-US" sz="1100" dirty="0"/>
              <a:t>See that my child attends school punctually, is properly dressed and equipped and ready to learn every day</a:t>
            </a:r>
          </a:p>
          <a:p>
            <a:pPr marL="285750" indent="-285750">
              <a:spcAft>
                <a:spcPts val="300"/>
              </a:spcAft>
              <a:buFont typeface="Wingdings" panose="05000000000000000000" pitchFamily="2" charset="2"/>
              <a:buChar char="v"/>
            </a:pPr>
            <a:r>
              <a:rPr lang="en-US" sz="1100" dirty="0"/>
              <a:t>Inform the school before 9am on every day of absence</a:t>
            </a:r>
          </a:p>
          <a:p>
            <a:pPr marL="285750" indent="-285750">
              <a:spcAft>
                <a:spcPts val="300"/>
              </a:spcAft>
              <a:buFont typeface="Wingdings" panose="05000000000000000000" pitchFamily="2" charset="2"/>
              <a:buChar char="v"/>
            </a:pPr>
            <a:r>
              <a:rPr lang="en-US" sz="1100" dirty="0"/>
              <a:t>Raise any concerns or problems that might affect my child’s ability to learn or behave appropriately in school</a:t>
            </a:r>
          </a:p>
          <a:p>
            <a:pPr marL="285750" indent="-285750">
              <a:spcAft>
                <a:spcPts val="300"/>
              </a:spcAft>
              <a:buFont typeface="Wingdings" panose="05000000000000000000" pitchFamily="2" charset="2"/>
              <a:buChar char="v"/>
            </a:pPr>
            <a:r>
              <a:rPr lang="en-US" sz="1100" dirty="0"/>
              <a:t>Support the school to make sure my child maintains appropriate behaviour</a:t>
            </a:r>
          </a:p>
          <a:p>
            <a:pPr marL="285750" indent="-285750">
              <a:spcAft>
                <a:spcPts val="300"/>
              </a:spcAft>
              <a:buFont typeface="Wingdings" panose="05000000000000000000" pitchFamily="2" charset="2"/>
              <a:buChar char="v"/>
            </a:pPr>
            <a:r>
              <a:rPr lang="en-US" sz="1100" dirty="0"/>
              <a:t>Support my child with home learning, other learning opportunities at home and listen to my child read daily</a:t>
            </a:r>
          </a:p>
          <a:p>
            <a:pPr marL="285750" indent="-285750">
              <a:spcAft>
                <a:spcPts val="300"/>
              </a:spcAft>
              <a:buFont typeface="Wingdings" panose="05000000000000000000" pitchFamily="2" charset="2"/>
              <a:buChar char="v"/>
            </a:pPr>
            <a:r>
              <a:rPr lang="en-US" sz="1100" dirty="0"/>
              <a:t>Attend parent meetings with the teacher to discuss my child’s achievements and progress</a:t>
            </a:r>
          </a:p>
          <a:p>
            <a:pPr marL="285750" indent="-285750">
              <a:spcAft>
                <a:spcPts val="300"/>
              </a:spcAft>
              <a:buFont typeface="Wingdings" panose="05000000000000000000" pitchFamily="2" charset="2"/>
              <a:buChar char="v"/>
            </a:pPr>
            <a:r>
              <a:rPr lang="en-US" sz="1100" dirty="0"/>
              <a:t>Support all staff in their efforts to  create a caring community which values all children</a:t>
            </a:r>
          </a:p>
          <a:p>
            <a:pPr marL="285750" indent="-285750">
              <a:spcAft>
                <a:spcPts val="300"/>
              </a:spcAft>
              <a:buFont typeface="Wingdings" panose="05000000000000000000" pitchFamily="2" charset="2"/>
              <a:buChar char="v"/>
            </a:pPr>
            <a:r>
              <a:rPr lang="en-US" sz="1100" dirty="0"/>
              <a:t>Support the school by upholding the Parent/ Carer Code of Conduct</a:t>
            </a:r>
          </a:p>
          <a:p>
            <a:pPr marL="285750" indent="-285750">
              <a:spcAft>
                <a:spcPts val="300"/>
              </a:spcAft>
              <a:buFont typeface="Wingdings" panose="05000000000000000000" pitchFamily="2" charset="2"/>
              <a:buChar char="v"/>
            </a:pPr>
            <a:r>
              <a:rPr lang="en-US" sz="1100" dirty="0"/>
              <a:t>Support the school in getting any help my child may need</a:t>
            </a:r>
          </a:p>
          <a:p>
            <a:pPr marL="285750" indent="-285750">
              <a:spcAft>
                <a:spcPts val="300"/>
              </a:spcAft>
              <a:buFont typeface="Wingdings" panose="05000000000000000000" pitchFamily="2" charset="2"/>
              <a:buChar char="v"/>
            </a:pPr>
            <a:r>
              <a:rPr lang="en-US" sz="1100" dirty="0"/>
              <a:t>Read all letters/messages/emails that are communicated by school</a:t>
            </a:r>
          </a:p>
          <a:p>
            <a:pPr marL="285750" indent="-285750">
              <a:spcAft>
                <a:spcPts val="300"/>
              </a:spcAft>
              <a:buFont typeface="Wingdings" panose="05000000000000000000" pitchFamily="2" charset="2"/>
              <a:buChar char="v"/>
            </a:pPr>
            <a:r>
              <a:rPr lang="en-US" sz="1100" dirty="0"/>
              <a:t>Inform the school immediately of any changes to parent/carer and emergency contact details</a:t>
            </a:r>
          </a:p>
        </p:txBody>
      </p:sp>
      <p:sp>
        <p:nvSpPr>
          <p:cNvPr id="6" name="TextBox 5">
            <a:extLst>
              <a:ext uri="{FF2B5EF4-FFF2-40B4-BE49-F238E27FC236}">
                <a16:creationId xmlns:a16="http://schemas.microsoft.com/office/drawing/2014/main" id="{F61EC639-4BFF-1543-AE68-42F0FDAC1CCE}"/>
              </a:ext>
            </a:extLst>
          </p:cNvPr>
          <p:cNvSpPr txBox="1">
            <a:spLocks/>
          </p:cNvSpPr>
          <p:nvPr/>
        </p:nvSpPr>
        <p:spPr>
          <a:xfrm>
            <a:off x="127000" y="696999"/>
            <a:ext cx="3009900" cy="5009064"/>
          </a:xfrm>
          <a:prstGeom prst="rect">
            <a:avLst/>
          </a:prstGeom>
          <a:noFill/>
          <a:ln>
            <a:solidFill>
              <a:schemeClr val="tx1"/>
            </a:solidFill>
          </a:ln>
        </p:spPr>
        <p:txBody>
          <a:bodyPr wrap="square" rtlCol="0">
            <a:spAutoFit/>
          </a:bodyPr>
          <a:lstStyle/>
          <a:p>
            <a:pPr marL="285750" indent="-285750">
              <a:spcAft>
                <a:spcPts val="300"/>
              </a:spcAft>
              <a:buFont typeface="Wingdings" panose="05000000000000000000" pitchFamily="2" charset="2"/>
              <a:buChar char="v"/>
            </a:pPr>
            <a:r>
              <a:rPr lang="en-US" sz="1100" dirty="0"/>
              <a:t>Provide a safe, secure and caring environment</a:t>
            </a:r>
          </a:p>
          <a:p>
            <a:pPr marL="285750" indent="-285750">
              <a:spcAft>
                <a:spcPts val="300"/>
              </a:spcAft>
              <a:buFont typeface="Wingdings" panose="05000000000000000000" pitchFamily="2" charset="2"/>
              <a:buChar char="v"/>
            </a:pPr>
            <a:r>
              <a:rPr lang="en-US" sz="1100" dirty="0"/>
              <a:t>Teach and encourage children to do their best and achieve their potential as a valued member of the school community</a:t>
            </a:r>
          </a:p>
          <a:p>
            <a:pPr marL="285750" indent="-285750">
              <a:spcAft>
                <a:spcPts val="300"/>
              </a:spcAft>
              <a:buFont typeface="Wingdings" panose="05000000000000000000" pitchFamily="2" charset="2"/>
              <a:buChar char="v"/>
            </a:pPr>
            <a:r>
              <a:rPr lang="en-US" sz="1100" dirty="0"/>
              <a:t>Ensure children understand our Ready, Respectful, Safe rules so that our school is a safe and secure place</a:t>
            </a:r>
          </a:p>
          <a:p>
            <a:pPr marL="285750" indent="-285750">
              <a:spcAft>
                <a:spcPts val="300"/>
              </a:spcAft>
              <a:buFont typeface="Wingdings" panose="05000000000000000000" pitchFamily="2" charset="2"/>
              <a:buChar char="v"/>
            </a:pPr>
            <a:r>
              <a:rPr lang="en-US" sz="1100" dirty="0"/>
              <a:t>Develop in each child positive Christian values and a caring attitude towards the school community and the environment</a:t>
            </a:r>
          </a:p>
          <a:p>
            <a:pPr marL="285750" indent="-285750">
              <a:spcAft>
                <a:spcPts val="300"/>
              </a:spcAft>
              <a:buFont typeface="Wingdings" panose="05000000000000000000" pitchFamily="2" charset="2"/>
              <a:buChar char="v"/>
            </a:pPr>
            <a:r>
              <a:rPr lang="en-US" sz="1100" dirty="0"/>
              <a:t>Provide a balanced curriculum of the highest quality and meet the needs of every child</a:t>
            </a:r>
          </a:p>
          <a:p>
            <a:pPr marL="285750" indent="-285750">
              <a:spcAft>
                <a:spcPts val="300"/>
              </a:spcAft>
              <a:buFont typeface="Wingdings" panose="05000000000000000000" pitchFamily="2" charset="2"/>
              <a:buChar char="v"/>
            </a:pPr>
            <a:r>
              <a:rPr lang="en-US" sz="1100" dirty="0"/>
              <a:t>Set regular home learning and mark when appropriate</a:t>
            </a:r>
          </a:p>
          <a:p>
            <a:pPr marL="285750" indent="-285750">
              <a:spcAft>
                <a:spcPts val="300"/>
              </a:spcAft>
              <a:buFont typeface="Wingdings" panose="05000000000000000000" pitchFamily="2" charset="2"/>
              <a:buChar char="v"/>
            </a:pPr>
            <a:r>
              <a:rPr lang="en-US" sz="1100" dirty="0"/>
              <a:t>Inform children and parents/carers what teachers aim to teach the children each term and publish information on the website</a:t>
            </a:r>
          </a:p>
          <a:p>
            <a:pPr marL="285750" indent="-285750">
              <a:spcAft>
                <a:spcPts val="300"/>
              </a:spcAft>
              <a:buFont typeface="Wingdings" panose="05000000000000000000" pitchFamily="2" charset="2"/>
              <a:buChar char="v"/>
            </a:pPr>
            <a:r>
              <a:rPr lang="en-US" sz="1100" dirty="0"/>
              <a:t>Be welcoming and offer opportunities for parents/carers to become involved in the daily life of the school</a:t>
            </a:r>
          </a:p>
          <a:p>
            <a:pPr marL="285750" indent="-285750">
              <a:spcAft>
                <a:spcPts val="300"/>
              </a:spcAft>
              <a:buFont typeface="Wingdings" panose="05000000000000000000" pitchFamily="2" charset="2"/>
              <a:buChar char="v"/>
            </a:pPr>
            <a:r>
              <a:rPr lang="en-US" sz="1100" dirty="0"/>
              <a:t>Contact parents/carers as soon as concerns are raised about your child’s learning, behaviour, wellbeing, attendance or punctuality</a:t>
            </a:r>
          </a:p>
          <a:p>
            <a:pPr marL="285750" indent="-285750">
              <a:spcAft>
                <a:spcPts val="600"/>
              </a:spcAft>
              <a:buFont typeface="Wingdings" panose="05000000000000000000" pitchFamily="2" charset="2"/>
              <a:buChar char="v"/>
            </a:pPr>
            <a:r>
              <a:rPr lang="en-US" sz="1100" dirty="0"/>
              <a:t>Have a clear and consistent approach to our behaviour policy</a:t>
            </a:r>
          </a:p>
        </p:txBody>
      </p:sp>
      <p:sp>
        <p:nvSpPr>
          <p:cNvPr id="8" name="TextBox 7">
            <a:extLst>
              <a:ext uri="{FF2B5EF4-FFF2-40B4-BE49-F238E27FC236}">
                <a16:creationId xmlns:a16="http://schemas.microsoft.com/office/drawing/2014/main" id="{AAAF6E9D-DAC1-2F4F-98F2-C48C7D581F70}"/>
              </a:ext>
            </a:extLst>
          </p:cNvPr>
          <p:cNvSpPr txBox="1">
            <a:spLocks/>
          </p:cNvSpPr>
          <p:nvPr/>
        </p:nvSpPr>
        <p:spPr>
          <a:xfrm>
            <a:off x="6756400" y="720749"/>
            <a:ext cx="3009900" cy="5047200"/>
          </a:xfrm>
          <a:prstGeom prst="rect">
            <a:avLst/>
          </a:prstGeom>
          <a:noFill/>
          <a:ln>
            <a:solidFill>
              <a:schemeClr val="tx1"/>
            </a:solidFill>
          </a:ln>
        </p:spPr>
        <p:txBody>
          <a:bodyPr wrap="square" rtlCol="0">
            <a:spAutoFit/>
          </a:bodyPr>
          <a:lstStyle/>
          <a:p>
            <a:pPr marL="285750" indent="-285750">
              <a:spcAft>
                <a:spcPts val="300"/>
              </a:spcAft>
              <a:buFont typeface="Wingdings" panose="05000000000000000000" pitchFamily="2" charset="2"/>
              <a:buChar char="v"/>
            </a:pPr>
            <a:r>
              <a:rPr lang="en-US" sz="1100" dirty="0"/>
              <a:t>Follow the school rules: </a:t>
            </a:r>
          </a:p>
          <a:p>
            <a:pPr lvl="1">
              <a:spcAft>
                <a:spcPts val="300"/>
              </a:spcAft>
            </a:pPr>
            <a:r>
              <a:rPr lang="en-US" sz="1100" dirty="0"/>
              <a:t>Ready, Respectful, Safe</a:t>
            </a:r>
          </a:p>
          <a:p>
            <a:pPr>
              <a:spcAft>
                <a:spcPts val="300"/>
              </a:spcAft>
            </a:pPr>
            <a:endParaRPr lang="en-US" sz="1100" dirty="0"/>
          </a:p>
          <a:p>
            <a:pPr>
              <a:spcAft>
                <a:spcPts val="300"/>
              </a:spcAft>
            </a:pPr>
            <a:r>
              <a:rPr lang="en-US" sz="1100" dirty="0"/>
              <a:t>Ready:</a:t>
            </a:r>
          </a:p>
          <a:p>
            <a:pPr marL="285750" indent="-285750">
              <a:spcAft>
                <a:spcPts val="300"/>
              </a:spcAft>
              <a:buFont typeface="Wingdings" panose="05000000000000000000" pitchFamily="2" charset="2"/>
              <a:buChar char="v"/>
            </a:pPr>
            <a:r>
              <a:rPr lang="en-US" sz="1100" dirty="0"/>
              <a:t>Come to school each day on time</a:t>
            </a:r>
          </a:p>
          <a:p>
            <a:pPr marL="285750" indent="-285750">
              <a:spcAft>
                <a:spcPts val="300"/>
              </a:spcAft>
              <a:buFont typeface="Wingdings" panose="05000000000000000000" pitchFamily="2" charset="2"/>
              <a:buChar char="v"/>
            </a:pPr>
            <a:r>
              <a:rPr lang="en-US" sz="1100" dirty="0"/>
              <a:t>Bring all the equipment I need every day including my PE kit, book bag and reading books</a:t>
            </a:r>
          </a:p>
          <a:p>
            <a:pPr marL="285750" indent="-285750">
              <a:spcAft>
                <a:spcPts val="300"/>
              </a:spcAft>
              <a:buFont typeface="Wingdings" panose="05000000000000000000" pitchFamily="2" charset="2"/>
              <a:buChar char="v"/>
            </a:pPr>
            <a:r>
              <a:rPr lang="en-US" sz="1100" dirty="0"/>
              <a:t>Do my home learning regularly to the best of my ability and return to school on time</a:t>
            </a:r>
          </a:p>
          <a:p>
            <a:pPr>
              <a:spcAft>
                <a:spcPts val="300"/>
              </a:spcAft>
            </a:pPr>
            <a:endParaRPr lang="en-US" sz="1100" dirty="0"/>
          </a:p>
          <a:p>
            <a:pPr>
              <a:spcAft>
                <a:spcPts val="300"/>
              </a:spcAft>
            </a:pPr>
            <a:r>
              <a:rPr lang="en-US" sz="1100" dirty="0"/>
              <a:t>Respectful:</a:t>
            </a:r>
          </a:p>
          <a:p>
            <a:pPr marL="285750" indent="-285750">
              <a:spcAft>
                <a:spcPts val="300"/>
              </a:spcAft>
              <a:buFont typeface="Wingdings" panose="05000000000000000000" pitchFamily="2" charset="2"/>
              <a:buChar char="v"/>
            </a:pPr>
            <a:r>
              <a:rPr lang="en-US" sz="1100" dirty="0"/>
              <a:t>Be polite, kind, friendly and helpful to all children and all adults at school</a:t>
            </a:r>
          </a:p>
          <a:p>
            <a:pPr marL="285750" indent="-285750">
              <a:spcAft>
                <a:spcPts val="300"/>
              </a:spcAft>
              <a:buFont typeface="Wingdings" panose="05000000000000000000" pitchFamily="2" charset="2"/>
              <a:buChar char="v"/>
            </a:pPr>
            <a:r>
              <a:rPr lang="en-US" sz="1100" dirty="0"/>
              <a:t>Look after all school property and care for the school environment</a:t>
            </a:r>
          </a:p>
          <a:p>
            <a:pPr marL="285750" indent="-285750">
              <a:spcAft>
                <a:spcPts val="300"/>
              </a:spcAft>
              <a:buFont typeface="Wingdings" panose="05000000000000000000" pitchFamily="2" charset="2"/>
              <a:buChar char="v"/>
            </a:pPr>
            <a:r>
              <a:rPr lang="en-US" sz="1100" dirty="0"/>
              <a:t>Do my best at all times and develop my learning behaviours – resilience, independence, collaboration, accuracy and reflection</a:t>
            </a:r>
          </a:p>
          <a:p>
            <a:pPr>
              <a:spcAft>
                <a:spcPts val="300"/>
              </a:spcAft>
            </a:pPr>
            <a:endParaRPr lang="en-US" sz="1100" dirty="0"/>
          </a:p>
          <a:p>
            <a:pPr>
              <a:spcAft>
                <a:spcPts val="300"/>
              </a:spcAft>
            </a:pPr>
            <a:r>
              <a:rPr lang="en-US" sz="1100" dirty="0"/>
              <a:t>Safe:</a:t>
            </a:r>
          </a:p>
          <a:p>
            <a:pPr marL="285750" indent="-285750">
              <a:spcAft>
                <a:spcPts val="300"/>
              </a:spcAft>
              <a:buFont typeface="Wingdings" panose="05000000000000000000" pitchFamily="2" charset="2"/>
              <a:buChar char="v"/>
            </a:pPr>
            <a:r>
              <a:rPr lang="en-US" sz="1100" dirty="0"/>
              <a:t>Behave appropriately at all times to maintain the safety of myself and others</a:t>
            </a:r>
          </a:p>
          <a:p>
            <a:pPr marL="285750" indent="-285750">
              <a:spcAft>
                <a:spcPts val="300"/>
              </a:spcAft>
              <a:buFont typeface="Wingdings" panose="05000000000000000000" pitchFamily="2" charset="2"/>
              <a:buChar char="v"/>
            </a:pPr>
            <a:r>
              <a:rPr lang="en-US" sz="1100" dirty="0"/>
              <a:t>Tell someone if there is something I am not happy about or I feel worried</a:t>
            </a:r>
          </a:p>
        </p:txBody>
      </p:sp>
      <p:sp>
        <p:nvSpPr>
          <p:cNvPr id="2" name="TextBox 1"/>
          <p:cNvSpPr txBox="1"/>
          <p:nvPr/>
        </p:nvSpPr>
        <p:spPr>
          <a:xfrm>
            <a:off x="127000" y="144049"/>
            <a:ext cx="3009900" cy="461665"/>
          </a:xfrm>
          <a:prstGeom prst="rect">
            <a:avLst/>
          </a:prstGeom>
          <a:noFill/>
          <a:ln>
            <a:solidFill>
              <a:schemeClr val="tx1"/>
            </a:solidFill>
          </a:ln>
        </p:spPr>
        <p:txBody>
          <a:bodyPr wrap="square" rtlCol="0">
            <a:spAutoFit/>
          </a:bodyPr>
          <a:lstStyle/>
          <a:p>
            <a:pPr algn="ctr"/>
            <a:r>
              <a:rPr lang="en-US" sz="2400" b="1" dirty="0">
                <a:solidFill>
                  <a:srgbClr val="00B050"/>
                </a:solidFill>
                <a:latin typeface="Century Gothic" panose="020B0502020202020204" pitchFamily="34" charset="0"/>
              </a:rPr>
              <a:t>School</a:t>
            </a:r>
            <a:endParaRPr lang="en-GB" sz="1600" b="1" dirty="0">
              <a:solidFill>
                <a:srgbClr val="00B050"/>
              </a:solidFill>
              <a:latin typeface="Century Gothic" panose="020B0502020202020204" pitchFamily="34" charset="0"/>
            </a:endParaRPr>
          </a:p>
        </p:txBody>
      </p:sp>
      <p:sp>
        <p:nvSpPr>
          <p:cNvPr id="7" name="TextBox 6"/>
          <p:cNvSpPr txBox="1"/>
          <p:nvPr/>
        </p:nvSpPr>
        <p:spPr>
          <a:xfrm>
            <a:off x="6756400" y="147573"/>
            <a:ext cx="3009900" cy="461665"/>
          </a:xfrm>
          <a:prstGeom prst="rect">
            <a:avLst/>
          </a:prstGeom>
          <a:noFill/>
          <a:ln>
            <a:solidFill>
              <a:schemeClr val="tx1"/>
            </a:solidFill>
          </a:ln>
        </p:spPr>
        <p:txBody>
          <a:bodyPr wrap="square" rtlCol="0">
            <a:spAutoFit/>
          </a:bodyPr>
          <a:lstStyle/>
          <a:p>
            <a:pPr algn="ctr"/>
            <a:r>
              <a:rPr lang="en-US" sz="2400" b="1" dirty="0">
                <a:solidFill>
                  <a:srgbClr val="00B050"/>
                </a:solidFill>
                <a:latin typeface="Century Gothic" panose="020B0502020202020204" pitchFamily="34" charset="0"/>
              </a:rPr>
              <a:t>Child</a:t>
            </a:r>
            <a:endParaRPr lang="en-GB" sz="1600" b="1" dirty="0">
              <a:solidFill>
                <a:srgbClr val="00B050"/>
              </a:solidFill>
              <a:latin typeface="Century Gothic" panose="020B0502020202020204" pitchFamily="34" charset="0"/>
            </a:endParaRPr>
          </a:p>
        </p:txBody>
      </p:sp>
      <p:sp>
        <p:nvSpPr>
          <p:cNvPr id="9" name="TextBox 8"/>
          <p:cNvSpPr txBox="1"/>
          <p:nvPr/>
        </p:nvSpPr>
        <p:spPr>
          <a:xfrm>
            <a:off x="3454399" y="147573"/>
            <a:ext cx="2985481" cy="461665"/>
          </a:xfrm>
          <a:prstGeom prst="rect">
            <a:avLst/>
          </a:prstGeom>
          <a:noFill/>
          <a:ln>
            <a:solidFill>
              <a:schemeClr val="tx1"/>
            </a:solidFill>
          </a:ln>
        </p:spPr>
        <p:txBody>
          <a:bodyPr wrap="square" rtlCol="0">
            <a:spAutoFit/>
          </a:bodyPr>
          <a:lstStyle/>
          <a:p>
            <a:pPr algn="ctr"/>
            <a:r>
              <a:rPr lang="en-US" sz="2400" b="1" dirty="0">
                <a:solidFill>
                  <a:srgbClr val="00B050"/>
                </a:solidFill>
                <a:latin typeface="Century Gothic" panose="020B0502020202020204" pitchFamily="34" charset="0"/>
              </a:rPr>
              <a:t>Parent</a:t>
            </a:r>
            <a:endParaRPr lang="en-GB" sz="1600" b="1" dirty="0">
              <a:solidFill>
                <a:srgbClr val="00B050"/>
              </a:solidFill>
              <a:latin typeface="Century Gothic" panose="020B0502020202020204" pitchFamily="34" charset="0"/>
            </a:endParaRPr>
          </a:p>
        </p:txBody>
      </p:sp>
      <p:sp>
        <p:nvSpPr>
          <p:cNvPr id="10" name="TextBox 9"/>
          <p:cNvSpPr txBox="1"/>
          <p:nvPr/>
        </p:nvSpPr>
        <p:spPr>
          <a:xfrm>
            <a:off x="127000" y="5847955"/>
            <a:ext cx="3009900" cy="662400"/>
          </a:xfrm>
          <a:prstGeom prst="rect">
            <a:avLst/>
          </a:prstGeom>
          <a:noFill/>
          <a:ln>
            <a:solidFill>
              <a:schemeClr val="tx1"/>
            </a:solidFill>
          </a:ln>
        </p:spPr>
        <p:txBody>
          <a:bodyPr wrap="square" rtlCol="0">
            <a:spAutoFit/>
          </a:bodyPr>
          <a:lstStyle/>
          <a:p>
            <a:r>
              <a:rPr lang="en-US" sz="800" dirty="0">
                <a:latin typeface="Century Gothic" panose="020B0502020202020204" pitchFamily="34" charset="0"/>
              </a:rPr>
              <a:t>Signed by headteacher:</a:t>
            </a:r>
          </a:p>
          <a:p>
            <a:endParaRPr lang="en-US" sz="800" dirty="0">
              <a:latin typeface="Century Gothic" panose="020B0502020202020204" pitchFamily="34" charset="0"/>
            </a:endParaRPr>
          </a:p>
          <a:p>
            <a:pPr algn="ctr"/>
            <a:r>
              <a:rPr lang="en-US" sz="2000" b="1">
                <a:solidFill>
                  <a:schemeClr val="accent1">
                    <a:lumMod val="50000"/>
                  </a:schemeClr>
                </a:solidFill>
                <a:latin typeface="Lucida Handwriting" panose="03010101010101010101" pitchFamily="66" charset="0"/>
              </a:rPr>
              <a:t>Mrs </a:t>
            </a:r>
            <a:r>
              <a:rPr lang="en-US" sz="2000" b="1" dirty="0">
                <a:solidFill>
                  <a:schemeClr val="accent1">
                    <a:lumMod val="50000"/>
                  </a:schemeClr>
                </a:solidFill>
                <a:latin typeface="Lucida Handwriting" panose="03010101010101010101" pitchFamily="66" charset="0"/>
              </a:rPr>
              <a:t>Cohen</a:t>
            </a:r>
          </a:p>
        </p:txBody>
      </p:sp>
      <p:sp>
        <p:nvSpPr>
          <p:cNvPr id="11" name="TextBox 10"/>
          <p:cNvSpPr txBox="1"/>
          <p:nvPr/>
        </p:nvSpPr>
        <p:spPr>
          <a:xfrm>
            <a:off x="3454400" y="5839330"/>
            <a:ext cx="3009900" cy="661720"/>
          </a:xfrm>
          <a:prstGeom prst="rect">
            <a:avLst/>
          </a:prstGeom>
          <a:noFill/>
          <a:ln>
            <a:solidFill>
              <a:schemeClr val="tx1"/>
            </a:solidFill>
          </a:ln>
        </p:spPr>
        <p:txBody>
          <a:bodyPr wrap="square" rtlCol="0">
            <a:spAutoFit/>
          </a:bodyPr>
          <a:lstStyle/>
          <a:p>
            <a:r>
              <a:rPr lang="en-US" sz="800" dirty="0">
                <a:latin typeface="Century Gothic" panose="020B0502020202020204" pitchFamily="34" charset="0"/>
              </a:rPr>
              <a:t>Signed by parent/carer</a:t>
            </a:r>
          </a:p>
          <a:p>
            <a:endParaRPr lang="en-US" sz="800" dirty="0">
              <a:latin typeface="Century Gothic" panose="020B0502020202020204" pitchFamily="34" charset="0"/>
            </a:endParaRPr>
          </a:p>
          <a:p>
            <a:endParaRPr lang="en-US" sz="800" dirty="0">
              <a:latin typeface="Century Gothic" panose="020B0502020202020204" pitchFamily="34" charset="0"/>
            </a:endParaRPr>
          </a:p>
          <a:p>
            <a:endParaRPr lang="en-US" sz="800" dirty="0">
              <a:latin typeface="Century Gothic" panose="020B0502020202020204" pitchFamily="34" charset="0"/>
            </a:endParaRPr>
          </a:p>
          <a:p>
            <a:endParaRPr lang="en-GB" sz="500" dirty="0">
              <a:latin typeface="Century Gothic" panose="020B0502020202020204" pitchFamily="34" charset="0"/>
            </a:endParaRPr>
          </a:p>
        </p:txBody>
      </p:sp>
      <p:sp>
        <p:nvSpPr>
          <p:cNvPr id="12" name="TextBox 11"/>
          <p:cNvSpPr txBox="1"/>
          <p:nvPr/>
        </p:nvSpPr>
        <p:spPr>
          <a:xfrm>
            <a:off x="6756400" y="5835347"/>
            <a:ext cx="3009900" cy="661720"/>
          </a:xfrm>
          <a:prstGeom prst="rect">
            <a:avLst/>
          </a:prstGeom>
          <a:noFill/>
          <a:ln>
            <a:solidFill>
              <a:schemeClr val="tx1"/>
            </a:solidFill>
          </a:ln>
        </p:spPr>
        <p:txBody>
          <a:bodyPr wrap="square" rtlCol="0">
            <a:spAutoFit/>
          </a:bodyPr>
          <a:lstStyle/>
          <a:p>
            <a:r>
              <a:rPr lang="en-US" sz="800" dirty="0">
                <a:latin typeface="Century Gothic" panose="020B0502020202020204" pitchFamily="34" charset="0"/>
              </a:rPr>
              <a:t>Signed by child:</a:t>
            </a:r>
          </a:p>
          <a:p>
            <a:endParaRPr lang="en-US" sz="800" dirty="0">
              <a:latin typeface="Century Gothic" panose="020B0502020202020204" pitchFamily="34" charset="0"/>
            </a:endParaRPr>
          </a:p>
          <a:p>
            <a:endParaRPr lang="en-US" sz="800" dirty="0">
              <a:latin typeface="Century Gothic" panose="020B0502020202020204" pitchFamily="34" charset="0"/>
            </a:endParaRPr>
          </a:p>
          <a:p>
            <a:endParaRPr lang="en-US" sz="800" dirty="0">
              <a:latin typeface="Century Gothic" panose="020B0502020202020204" pitchFamily="34" charset="0"/>
            </a:endParaRPr>
          </a:p>
          <a:p>
            <a:endParaRPr lang="en-GB" sz="500" dirty="0">
              <a:latin typeface="Century Gothic" panose="020B0502020202020204" pitchFamily="34" charset="0"/>
            </a:endParaRPr>
          </a:p>
        </p:txBody>
      </p:sp>
      <p:pic>
        <p:nvPicPr>
          <p:cNvPr id="2050"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t="8015" b="9977"/>
          <a:stretch/>
        </p:blipFill>
        <p:spPr bwMode="auto">
          <a:xfrm>
            <a:off x="8914718" y="1006173"/>
            <a:ext cx="570695" cy="50745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9" name="Picture 18" descr="C:\Users\amanda.phillips\Downloads\Respectful.jpg"/>
          <p:cNvPicPr/>
          <p:nvPr/>
        </p:nvPicPr>
        <p:blipFill rotWithShape="1">
          <a:blip r:embed="rId3">
            <a:extLst>
              <a:ext uri="{28A0092B-C50C-407E-A947-70E740481C1C}">
                <a14:useLocalDpi xmlns:a14="http://schemas.microsoft.com/office/drawing/2010/main" val="0"/>
              </a:ext>
            </a:extLst>
          </a:blip>
          <a:srcRect t="13381" b="13047"/>
          <a:stretch/>
        </p:blipFill>
        <p:spPr bwMode="auto">
          <a:xfrm>
            <a:off x="8914717" y="2743200"/>
            <a:ext cx="570695" cy="335238"/>
          </a:xfrm>
          <a:prstGeom prst="rect">
            <a:avLst/>
          </a:prstGeom>
          <a:noFill/>
          <a:ln>
            <a:noFill/>
          </a:ln>
        </p:spPr>
      </p:pic>
      <p:pic>
        <p:nvPicPr>
          <p:cNvPr id="20" name="Picture 19" descr="C:\Users\amanda.phillips\Downloads\Safe.jpg"/>
          <p:cNvPicPr/>
          <p:nvPr/>
        </p:nvPicPr>
        <p:blipFill rotWithShape="1">
          <a:blip r:embed="rId4">
            <a:extLst>
              <a:ext uri="{28A0092B-C50C-407E-A947-70E740481C1C}">
                <a14:useLocalDpi xmlns:a14="http://schemas.microsoft.com/office/drawing/2010/main" val="0"/>
              </a:ext>
            </a:extLst>
          </a:blip>
          <a:srcRect l="10391" r="4317"/>
          <a:stretch/>
        </p:blipFill>
        <p:spPr bwMode="auto">
          <a:xfrm>
            <a:off x="8876696" y="4486274"/>
            <a:ext cx="659958" cy="437349"/>
          </a:xfrm>
          <a:prstGeom prst="rect">
            <a:avLst/>
          </a:prstGeom>
          <a:noFill/>
          <a:ln>
            <a:noFill/>
          </a:ln>
        </p:spPr>
      </p:pic>
    </p:spTree>
    <p:extLst>
      <p:ext uri="{BB962C8B-B14F-4D97-AF65-F5344CB8AC3E}">
        <p14:creationId xmlns:p14="http://schemas.microsoft.com/office/powerpoint/2010/main" val="578135220"/>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F5C31B9A2069EC4ABE2A69089CD75A5D" ma:contentTypeVersion="14" ma:contentTypeDescription="Create a new document." ma:contentTypeScope="" ma:versionID="c192bb5cc8ef45720fd98f2596cde576">
  <xsd:schema xmlns:xsd="http://www.w3.org/2001/XMLSchema" xmlns:xs="http://www.w3.org/2001/XMLSchema" xmlns:p="http://schemas.microsoft.com/office/2006/metadata/properties" xmlns:ns3="8dbdf9d3-7654-409d-9ec2-f879a68ac236" xmlns:ns4="2d541d51-ac1d-49e7-bd58-2fe4cf8b2534" targetNamespace="http://schemas.microsoft.com/office/2006/metadata/properties" ma:root="true" ma:fieldsID="7ee7faf3ffd1577c111528873b85a99e" ns3:_="" ns4:_="">
    <xsd:import namespace="8dbdf9d3-7654-409d-9ec2-f879a68ac236"/>
    <xsd:import namespace="2d541d51-ac1d-49e7-bd58-2fe4cf8b2534"/>
    <xsd:element name="properties">
      <xsd:complexType>
        <xsd:sequence>
          <xsd:element name="documentManagement">
            <xsd:complexType>
              <xsd:all>
                <xsd:element ref="ns3:SharedWithUsers" minOccurs="0"/>
                <xsd:element ref="ns3:SharedWithDetails" minOccurs="0"/>
                <xsd:element ref="ns3:SharingHintHash" minOccurs="0"/>
                <xsd:element ref="ns4:MediaServiceMetadata" minOccurs="0"/>
                <xsd:element ref="ns4:MediaServiceFastMetadata" minOccurs="0"/>
                <xsd:element ref="ns4:MediaServiceDateTaken" minOccurs="0"/>
                <xsd:element ref="ns4:MediaServiceAutoTags" minOccurs="0"/>
                <xsd:element ref="ns4:MediaLengthInSeconds" minOccurs="0"/>
                <xsd:element ref="ns4:MediaServiceAutoKeyPoints" minOccurs="0"/>
                <xsd:element ref="ns4:MediaServiceKeyPoints" minOccurs="0"/>
                <xsd:element ref="ns4:MediaServiceGenerationTime" minOccurs="0"/>
                <xsd:element ref="ns4:MediaServiceEventHashCode" minOccurs="0"/>
                <xsd:element ref="ns4:MediaServiceOCR" minOccurs="0"/>
                <xsd:element ref="ns4: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dbdf9d3-7654-409d-9ec2-f879a68ac236"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SharingHintHash" ma:index="10" nillable="true" ma:displayName="Sharing Hint Hash" ma:hidden="true" ma:internalName="SharingHintHash"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2d541d51-ac1d-49e7-bd58-2fe4cf8b2534" elementFormDefault="qualified">
    <xsd:import namespace="http://schemas.microsoft.com/office/2006/documentManagement/types"/>
    <xsd:import namespace="http://schemas.microsoft.com/office/infopath/2007/PartnerControls"/>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DateTaken" ma:index="13" nillable="true" ma:displayName="MediaServiceDateTaken" ma:hidden="true" ma:internalName="MediaServiceDateTaken" ma:readOnly="true">
      <xsd:simpleType>
        <xsd:restriction base="dms:Text"/>
      </xsd:simpleType>
    </xsd:element>
    <xsd:element name="MediaServiceAutoTags" ma:index="14" nillable="true" ma:displayName="Tags" ma:internalName="MediaServiceAutoTags"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true">
      <xsd:simpleType>
        <xsd:restriction base="dms:Note">
          <xsd:maxLength value="255"/>
        </xsd:restriction>
      </xsd:simpleType>
    </xsd:element>
    <xsd:element name="MediaServiceGenerationTime" ma:index="18" nillable="true" ma:displayName="MediaServiceGenerationTime" ma:hidden="true" ma:internalName="MediaServiceGenerationTime" ma:readOnly="true">
      <xsd:simpleType>
        <xsd:restriction base="dms:Text"/>
      </xsd:simpleType>
    </xsd:element>
    <xsd:element name="MediaServiceEventHashCode" ma:index="19" nillable="true" ma:displayName="MediaServiceEventHashCode" ma:hidden="true" ma:internalName="MediaServiceEventHashCode" ma:readOnly="true">
      <xsd:simpleType>
        <xsd:restriction base="dms:Text"/>
      </xsd:simpleType>
    </xsd:element>
    <xsd:element name="MediaServiceOCR" ma:index="20" nillable="true" ma:displayName="Extracted Text" ma:internalName="MediaServiceOCR" ma:readOnly="true">
      <xsd:simpleType>
        <xsd:restriction base="dms:Note">
          <xsd:maxLength value="255"/>
        </xsd:restriction>
      </xsd:simpleType>
    </xsd:element>
    <xsd:element name="MediaServiceLocation" ma:index="21" nillable="true" ma:displayName="Location" ma:internalName="MediaServiceLocation"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86F64432-7ADA-482E-8F58-84BE3F18B8D4}">
  <ds:schemaRefs>
    <ds:schemaRef ds:uri="http://purl.org/dc/terms/"/>
    <ds:schemaRef ds:uri="http://schemas.microsoft.com/office/2006/documentManagement/types"/>
    <ds:schemaRef ds:uri="2d541d51-ac1d-49e7-bd58-2fe4cf8b2534"/>
    <ds:schemaRef ds:uri="http://purl.org/dc/elements/1.1/"/>
    <ds:schemaRef ds:uri="http://purl.org/dc/dcmitype/"/>
    <ds:schemaRef ds:uri="http://schemas.openxmlformats.org/package/2006/metadata/core-properties"/>
    <ds:schemaRef ds:uri="http://schemas.microsoft.com/office/2006/metadata/properties"/>
    <ds:schemaRef ds:uri="http://schemas.microsoft.com/office/infopath/2007/PartnerControls"/>
    <ds:schemaRef ds:uri="8dbdf9d3-7654-409d-9ec2-f879a68ac236"/>
    <ds:schemaRef ds:uri="http://www.w3.org/XML/1998/namespace"/>
  </ds:schemaRefs>
</ds:datastoreItem>
</file>

<file path=customXml/itemProps2.xml><?xml version="1.0" encoding="utf-8"?>
<ds:datastoreItem xmlns:ds="http://schemas.openxmlformats.org/officeDocument/2006/customXml" ds:itemID="{B898E834-F47C-45A6-86A4-3865CE96501C}">
  <ds:schemaRefs>
    <ds:schemaRef ds:uri="http://schemas.microsoft.com/sharepoint/v3/contenttype/forms"/>
  </ds:schemaRefs>
</ds:datastoreItem>
</file>

<file path=customXml/itemProps3.xml><?xml version="1.0" encoding="utf-8"?>
<ds:datastoreItem xmlns:ds="http://schemas.openxmlformats.org/officeDocument/2006/customXml" ds:itemID="{9226B02E-3CCE-481F-9FA0-0EA332BBCF1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8dbdf9d3-7654-409d-9ec2-f879a68ac236"/>
    <ds:schemaRef ds:uri="2d541d51-ac1d-49e7-bd58-2fe4cf8b253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Office Theme</Template>
  <TotalTime>724</TotalTime>
  <Words>653</Words>
  <Application>Microsoft Office PowerPoint</Application>
  <PresentationFormat>A4 Paper (210x297 mm)</PresentationFormat>
  <Paragraphs>110</Paragraphs>
  <Slides>2</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vt:i4>
      </vt:variant>
    </vt:vector>
  </HeadingPairs>
  <TitlesOfParts>
    <vt:vector size="9" baseType="lpstr">
      <vt:lpstr>Arial</vt:lpstr>
      <vt:lpstr>Calibri</vt:lpstr>
      <vt:lpstr>Calibri Light</vt:lpstr>
      <vt:lpstr>Century Gothic</vt:lpstr>
      <vt:lpstr>Lucida Handwriting</vt:lpstr>
      <vt:lpstr>Wingdings</vt:lpstr>
      <vt:lpstr>Office Theme</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Pippa Cohen</dc:creator>
  <cp:lastModifiedBy>Pippa Cohen</cp:lastModifiedBy>
  <cp:revision>24</cp:revision>
  <cp:lastPrinted>2022-09-08T08:43:01Z</cp:lastPrinted>
  <dcterms:created xsi:type="dcterms:W3CDTF">2019-10-11T16:32:50Z</dcterms:created>
  <dcterms:modified xsi:type="dcterms:W3CDTF">2022-09-08T08:44:02Z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0x010100F5C31B9A2069EC4ABE2A69089CD75A5D</vt:lpwstr>
  </property>
</Properties>
</file>