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9144000" cy="6858000" type="screen4x3"/>
  <p:notesSz cx="9144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6" d="100"/>
          <a:sy n="36" d="100"/>
        </p:scale>
        <p:origin x="1344" y="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12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jpg"/><Relationship Id="rId11" Type="http://schemas.openxmlformats.org/officeDocument/2006/relationships/image" Target="../media/image12.jpg"/><Relationship Id="rId5" Type="http://schemas.openxmlformats.org/officeDocument/2006/relationships/image" Target="../media/image6.jpg"/><Relationship Id="rId10" Type="http://schemas.openxmlformats.org/officeDocument/2006/relationships/image" Target="../media/image11.jpg"/><Relationship Id="rId4" Type="http://schemas.openxmlformats.org/officeDocument/2006/relationships/image" Target="../media/image5.jpg"/><Relationship Id="rId9" Type="http://schemas.openxmlformats.org/officeDocument/2006/relationships/image" Target="../media/image10.jp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979422" y="1141933"/>
            <a:ext cx="5185155" cy="19589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150" b="1" i="0">
                <a:solidFill>
                  <a:srgbClr val="232323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150" b="1" i="0">
                <a:solidFill>
                  <a:srgbClr val="232323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7408" y="1901951"/>
            <a:ext cx="1670305" cy="1267968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58494" y="3803775"/>
            <a:ext cx="1731264" cy="1243585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511551" y="1914142"/>
            <a:ext cx="1694688" cy="1255777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694432" y="3755007"/>
            <a:ext cx="1365505" cy="1316737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035296" y="2060446"/>
            <a:ext cx="1487424" cy="1133857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279135" y="3608703"/>
            <a:ext cx="1146049" cy="1621537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986143" y="2060320"/>
            <a:ext cx="1219200" cy="865631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6961631" y="3328287"/>
            <a:ext cx="1243585" cy="890017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900671" y="4376926"/>
            <a:ext cx="1389887" cy="1036321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0" y="6144767"/>
            <a:ext cx="9131808" cy="69494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150" b="1" i="0">
                <a:solidFill>
                  <a:srgbClr val="232323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150" b="1" i="0">
                <a:solidFill>
                  <a:srgbClr val="232323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74370" y="557568"/>
            <a:ext cx="3498215" cy="512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150" b="1" i="0">
                <a:solidFill>
                  <a:srgbClr val="232323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55548" y="1941017"/>
            <a:ext cx="7832902" cy="4446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www.staldhelms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4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jpg"/><Relationship Id="rId7" Type="http://schemas.openxmlformats.org/officeDocument/2006/relationships/image" Target="../media/image34.jp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jpg"/><Relationship Id="rId4" Type="http://schemas.openxmlformats.org/officeDocument/2006/relationships/image" Target="../media/image31.png"/><Relationship Id="rId9" Type="http://schemas.openxmlformats.org/officeDocument/2006/relationships/image" Target="../media/image3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g"/><Relationship Id="rId4" Type="http://schemas.openxmlformats.org/officeDocument/2006/relationships/image" Target="../media/image3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jpg"/><Relationship Id="rId7" Type="http://schemas.openxmlformats.org/officeDocument/2006/relationships/image" Target="../media/image48.jp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7.png"/><Relationship Id="rId5" Type="http://schemas.openxmlformats.org/officeDocument/2006/relationships/image" Target="../media/image46.jpg"/><Relationship Id="rId4" Type="http://schemas.openxmlformats.org/officeDocument/2006/relationships/image" Target="../media/image45.png"/><Relationship Id="rId9" Type="http://schemas.openxmlformats.org/officeDocument/2006/relationships/image" Target="../media/image50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2.jpg"/><Relationship Id="rId3" Type="http://schemas.openxmlformats.org/officeDocument/2006/relationships/image" Target="../media/image52.jpg"/><Relationship Id="rId7" Type="http://schemas.openxmlformats.org/officeDocument/2006/relationships/image" Target="../media/image56.jpg"/><Relationship Id="rId12" Type="http://schemas.openxmlformats.org/officeDocument/2006/relationships/image" Target="../media/image61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5.png"/><Relationship Id="rId11" Type="http://schemas.openxmlformats.org/officeDocument/2006/relationships/image" Target="../media/image60.jpg"/><Relationship Id="rId5" Type="http://schemas.openxmlformats.org/officeDocument/2006/relationships/image" Target="../media/image54.jpg"/><Relationship Id="rId10" Type="http://schemas.openxmlformats.org/officeDocument/2006/relationships/image" Target="../media/image59.png"/><Relationship Id="rId4" Type="http://schemas.openxmlformats.org/officeDocument/2006/relationships/image" Target="../media/image53.png"/><Relationship Id="rId9" Type="http://schemas.openxmlformats.org/officeDocument/2006/relationships/image" Target="../media/image58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g"/><Relationship Id="rId13" Type="http://schemas.openxmlformats.org/officeDocument/2006/relationships/image" Target="../media/image73.png"/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12" Type="http://schemas.openxmlformats.org/officeDocument/2006/relationships/image" Target="../media/image72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6.jpg"/><Relationship Id="rId11" Type="http://schemas.openxmlformats.org/officeDocument/2006/relationships/image" Target="../media/image71.png"/><Relationship Id="rId5" Type="http://schemas.openxmlformats.org/officeDocument/2006/relationships/image" Target="../media/image65.png"/><Relationship Id="rId10" Type="http://schemas.openxmlformats.org/officeDocument/2006/relationships/image" Target="../media/image70.jpg"/><Relationship Id="rId4" Type="http://schemas.openxmlformats.org/officeDocument/2006/relationships/image" Target="../media/image64.jpg"/><Relationship Id="rId9" Type="http://schemas.openxmlformats.org/officeDocument/2006/relationships/image" Target="../media/image69.png"/><Relationship Id="rId14" Type="http://schemas.openxmlformats.org/officeDocument/2006/relationships/image" Target="../media/image38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5.jpg"/><Relationship Id="rId3" Type="http://schemas.openxmlformats.org/officeDocument/2006/relationships/image" Target="../media/image75.jpg"/><Relationship Id="rId7" Type="http://schemas.openxmlformats.org/officeDocument/2006/relationships/image" Target="../media/image79.jpg"/><Relationship Id="rId12" Type="http://schemas.openxmlformats.org/officeDocument/2006/relationships/image" Target="../media/image84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8.png"/><Relationship Id="rId11" Type="http://schemas.openxmlformats.org/officeDocument/2006/relationships/image" Target="../media/image83.jpg"/><Relationship Id="rId5" Type="http://schemas.openxmlformats.org/officeDocument/2006/relationships/image" Target="../media/image77.jpg"/><Relationship Id="rId10" Type="http://schemas.openxmlformats.org/officeDocument/2006/relationships/image" Target="../media/image82.png"/><Relationship Id="rId4" Type="http://schemas.openxmlformats.org/officeDocument/2006/relationships/image" Target="../media/image76.png"/><Relationship Id="rId9" Type="http://schemas.openxmlformats.org/officeDocument/2006/relationships/image" Target="../media/image81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13" Type="http://schemas.openxmlformats.org/officeDocument/2006/relationships/image" Target="../media/image97.jpg"/><Relationship Id="rId3" Type="http://schemas.openxmlformats.org/officeDocument/2006/relationships/image" Target="../media/image87.jpg"/><Relationship Id="rId7" Type="http://schemas.openxmlformats.org/officeDocument/2006/relationships/image" Target="../media/image91.jpg"/><Relationship Id="rId12" Type="http://schemas.openxmlformats.org/officeDocument/2006/relationships/image" Target="../media/image96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0.png"/><Relationship Id="rId11" Type="http://schemas.openxmlformats.org/officeDocument/2006/relationships/image" Target="../media/image95.jpg"/><Relationship Id="rId5" Type="http://schemas.openxmlformats.org/officeDocument/2006/relationships/image" Target="../media/image89.jpg"/><Relationship Id="rId10" Type="http://schemas.openxmlformats.org/officeDocument/2006/relationships/image" Target="../media/image94.png"/><Relationship Id="rId4" Type="http://schemas.openxmlformats.org/officeDocument/2006/relationships/image" Target="../media/image88.png"/><Relationship Id="rId9" Type="http://schemas.openxmlformats.org/officeDocument/2006/relationships/image" Target="../media/image93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13" Type="http://schemas.openxmlformats.org/officeDocument/2006/relationships/image" Target="../media/image109.jpg"/><Relationship Id="rId3" Type="http://schemas.openxmlformats.org/officeDocument/2006/relationships/image" Target="../media/image99.jpg"/><Relationship Id="rId7" Type="http://schemas.openxmlformats.org/officeDocument/2006/relationships/image" Target="../media/image103.jpg"/><Relationship Id="rId12" Type="http://schemas.openxmlformats.org/officeDocument/2006/relationships/image" Target="../media/image108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2.png"/><Relationship Id="rId11" Type="http://schemas.openxmlformats.org/officeDocument/2006/relationships/image" Target="../media/image107.jpg"/><Relationship Id="rId5" Type="http://schemas.openxmlformats.org/officeDocument/2006/relationships/image" Target="../media/image101.jpg"/><Relationship Id="rId15" Type="http://schemas.openxmlformats.org/officeDocument/2006/relationships/image" Target="../media/image111.jpg"/><Relationship Id="rId10" Type="http://schemas.openxmlformats.org/officeDocument/2006/relationships/image" Target="../media/image106.png"/><Relationship Id="rId4" Type="http://schemas.openxmlformats.org/officeDocument/2006/relationships/image" Target="../media/image100.png"/><Relationship Id="rId9" Type="http://schemas.openxmlformats.org/officeDocument/2006/relationships/image" Target="../media/image105.jpg"/><Relationship Id="rId14" Type="http://schemas.openxmlformats.org/officeDocument/2006/relationships/image" Target="../media/image1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png"/><Relationship Id="rId13" Type="http://schemas.openxmlformats.org/officeDocument/2006/relationships/image" Target="../media/image123.jpg"/><Relationship Id="rId3" Type="http://schemas.openxmlformats.org/officeDocument/2006/relationships/image" Target="../media/image113.jpg"/><Relationship Id="rId7" Type="http://schemas.openxmlformats.org/officeDocument/2006/relationships/image" Target="../media/image117.jpg"/><Relationship Id="rId12" Type="http://schemas.openxmlformats.org/officeDocument/2006/relationships/image" Target="../media/image122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6.png"/><Relationship Id="rId11" Type="http://schemas.openxmlformats.org/officeDocument/2006/relationships/image" Target="../media/image121.jpg"/><Relationship Id="rId5" Type="http://schemas.openxmlformats.org/officeDocument/2006/relationships/image" Target="../media/image115.jpg"/><Relationship Id="rId15" Type="http://schemas.openxmlformats.org/officeDocument/2006/relationships/image" Target="../media/image125.jpg"/><Relationship Id="rId10" Type="http://schemas.openxmlformats.org/officeDocument/2006/relationships/image" Target="../media/image120.jpg"/><Relationship Id="rId4" Type="http://schemas.openxmlformats.org/officeDocument/2006/relationships/image" Target="../media/image114.png"/><Relationship Id="rId9" Type="http://schemas.openxmlformats.org/officeDocument/2006/relationships/image" Target="../media/image119.png"/><Relationship Id="rId14" Type="http://schemas.openxmlformats.org/officeDocument/2006/relationships/image" Target="../media/image12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png"/><Relationship Id="rId13" Type="http://schemas.openxmlformats.org/officeDocument/2006/relationships/image" Target="../media/image135.jpg"/><Relationship Id="rId3" Type="http://schemas.openxmlformats.org/officeDocument/2006/relationships/image" Target="../media/image127.jpg"/><Relationship Id="rId7" Type="http://schemas.openxmlformats.org/officeDocument/2006/relationships/image" Target="../media/image36.jpg"/><Relationship Id="rId12" Type="http://schemas.openxmlformats.org/officeDocument/2006/relationships/image" Target="../media/image134.png"/><Relationship Id="rId17" Type="http://schemas.openxmlformats.org/officeDocument/2006/relationships/image" Target="../media/image139.jpg"/><Relationship Id="rId2" Type="http://schemas.openxmlformats.org/officeDocument/2006/relationships/image" Target="../media/image126.png"/><Relationship Id="rId16" Type="http://schemas.openxmlformats.org/officeDocument/2006/relationships/image" Target="../media/image13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0.png"/><Relationship Id="rId11" Type="http://schemas.openxmlformats.org/officeDocument/2006/relationships/image" Target="../media/image18.jpg"/><Relationship Id="rId5" Type="http://schemas.openxmlformats.org/officeDocument/2006/relationships/image" Target="../media/image129.jpg"/><Relationship Id="rId15" Type="http://schemas.openxmlformats.org/officeDocument/2006/relationships/image" Target="../media/image137.jpg"/><Relationship Id="rId10" Type="http://schemas.openxmlformats.org/officeDocument/2006/relationships/image" Target="../media/image133.png"/><Relationship Id="rId4" Type="http://schemas.openxmlformats.org/officeDocument/2006/relationships/image" Target="../media/image128.png"/><Relationship Id="rId9" Type="http://schemas.openxmlformats.org/officeDocument/2006/relationships/image" Target="../media/image132.jpg"/><Relationship Id="rId14" Type="http://schemas.openxmlformats.org/officeDocument/2006/relationships/image" Target="../media/image13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png"/><Relationship Id="rId13" Type="http://schemas.openxmlformats.org/officeDocument/2006/relationships/image" Target="../media/image151.jpg"/><Relationship Id="rId3" Type="http://schemas.openxmlformats.org/officeDocument/2006/relationships/image" Target="../media/image141.jpg"/><Relationship Id="rId7" Type="http://schemas.openxmlformats.org/officeDocument/2006/relationships/image" Target="../media/image145.jpg"/><Relationship Id="rId12" Type="http://schemas.openxmlformats.org/officeDocument/2006/relationships/image" Target="../media/image150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4.png"/><Relationship Id="rId11" Type="http://schemas.openxmlformats.org/officeDocument/2006/relationships/image" Target="../media/image149.jpg"/><Relationship Id="rId5" Type="http://schemas.openxmlformats.org/officeDocument/2006/relationships/image" Target="../media/image143.jpg"/><Relationship Id="rId10" Type="http://schemas.openxmlformats.org/officeDocument/2006/relationships/image" Target="../media/image148.png"/><Relationship Id="rId4" Type="http://schemas.openxmlformats.org/officeDocument/2006/relationships/image" Target="../media/image142.png"/><Relationship Id="rId9" Type="http://schemas.openxmlformats.org/officeDocument/2006/relationships/image" Target="../media/image147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8.png"/><Relationship Id="rId13" Type="http://schemas.openxmlformats.org/officeDocument/2006/relationships/image" Target="../media/image163.jpg"/><Relationship Id="rId3" Type="http://schemas.openxmlformats.org/officeDocument/2006/relationships/image" Target="../media/image153.jpg"/><Relationship Id="rId7" Type="http://schemas.openxmlformats.org/officeDocument/2006/relationships/image" Target="../media/image157.jpg"/><Relationship Id="rId12" Type="http://schemas.openxmlformats.org/officeDocument/2006/relationships/image" Target="../media/image162.png"/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6.png"/><Relationship Id="rId11" Type="http://schemas.openxmlformats.org/officeDocument/2006/relationships/image" Target="../media/image161.jpg"/><Relationship Id="rId5" Type="http://schemas.openxmlformats.org/officeDocument/2006/relationships/image" Target="../media/image155.jpg"/><Relationship Id="rId10" Type="http://schemas.openxmlformats.org/officeDocument/2006/relationships/image" Target="../media/image160.png"/><Relationship Id="rId4" Type="http://schemas.openxmlformats.org/officeDocument/2006/relationships/image" Target="../media/image154.png"/><Relationship Id="rId9" Type="http://schemas.openxmlformats.org/officeDocument/2006/relationships/image" Target="../media/image159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9.png"/><Relationship Id="rId13" Type="http://schemas.openxmlformats.org/officeDocument/2006/relationships/image" Target="../media/image174.jpg"/><Relationship Id="rId3" Type="http://schemas.openxmlformats.org/officeDocument/2006/relationships/image" Target="../media/image165.jpg"/><Relationship Id="rId7" Type="http://schemas.openxmlformats.org/officeDocument/2006/relationships/image" Target="../media/image168.jpg"/><Relationship Id="rId12" Type="http://schemas.openxmlformats.org/officeDocument/2006/relationships/image" Target="../media/image173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7.png"/><Relationship Id="rId11" Type="http://schemas.openxmlformats.org/officeDocument/2006/relationships/image" Target="../media/image172.jpg"/><Relationship Id="rId5" Type="http://schemas.openxmlformats.org/officeDocument/2006/relationships/image" Target="../media/image24.jpg"/><Relationship Id="rId15" Type="http://schemas.openxmlformats.org/officeDocument/2006/relationships/image" Target="../media/image176.jpg"/><Relationship Id="rId10" Type="http://schemas.openxmlformats.org/officeDocument/2006/relationships/image" Target="../media/image171.png"/><Relationship Id="rId4" Type="http://schemas.openxmlformats.org/officeDocument/2006/relationships/image" Target="../media/image166.png"/><Relationship Id="rId9" Type="http://schemas.openxmlformats.org/officeDocument/2006/relationships/image" Target="../media/image170.jpg"/><Relationship Id="rId14" Type="http://schemas.openxmlformats.org/officeDocument/2006/relationships/image" Target="../media/image17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2.jpg"/><Relationship Id="rId13" Type="http://schemas.openxmlformats.org/officeDocument/2006/relationships/image" Target="../media/image187.png"/><Relationship Id="rId18" Type="http://schemas.openxmlformats.org/officeDocument/2006/relationships/image" Target="../media/image192.jpg"/><Relationship Id="rId3" Type="http://schemas.openxmlformats.org/officeDocument/2006/relationships/image" Target="../media/image177.png"/><Relationship Id="rId7" Type="http://schemas.openxmlformats.org/officeDocument/2006/relationships/image" Target="../media/image181.png"/><Relationship Id="rId12" Type="http://schemas.openxmlformats.org/officeDocument/2006/relationships/image" Target="../media/image186.jpg"/><Relationship Id="rId17" Type="http://schemas.openxmlformats.org/officeDocument/2006/relationships/image" Target="../media/image191.png"/><Relationship Id="rId2" Type="http://schemas.openxmlformats.org/officeDocument/2006/relationships/image" Target="../media/image1.png"/><Relationship Id="rId16" Type="http://schemas.openxmlformats.org/officeDocument/2006/relationships/image" Target="../media/image190.jpg"/><Relationship Id="rId20" Type="http://schemas.openxmlformats.org/officeDocument/2006/relationships/image" Target="../media/image194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0.jpg"/><Relationship Id="rId11" Type="http://schemas.openxmlformats.org/officeDocument/2006/relationships/image" Target="../media/image185.png"/><Relationship Id="rId5" Type="http://schemas.openxmlformats.org/officeDocument/2006/relationships/image" Target="../media/image179.png"/><Relationship Id="rId15" Type="http://schemas.openxmlformats.org/officeDocument/2006/relationships/image" Target="../media/image189.png"/><Relationship Id="rId10" Type="http://schemas.openxmlformats.org/officeDocument/2006/relationships/image" Target="../media/image184.jpg"/><Relationship Id="rId19" Type="http://schemas.openxmlformats.org/officeDocument/2006/relationships/image" Target="../media/image193.png"/><Relationship Id="rId4" Type="http://schemas.openxmlformats.org/officeDocument/2006/relationships/image" Target="../media/image178.jpg"/><Relationship Id="rId9" Type="http://schemas.openxmlformats.org/officeDocument/2006/relationships/image" Target="../media/image183.png"/><Relationship Id="rId14" Type="http://schemas.openxmlformats.org/officeDocument/2006/relationships/image" Target="../media/image188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1.png"/><Relationship Id="rId13" Type="http://schemas.openxmlformats.org/officeDocument/2006/relationships/image" Target="../media/image40.jpg"/><Relationship Id="rId3" Type="http://schemas.openxmlformats.org/officeDocument/2006/relationships/image" Target="../media/image196.jpg"/><Relationship Id="rId7" Type="http://schemas.openxmlformats.org/officeDocument/2006/relationships/image" Target="../media/image200.jpg"/><Relationship Id="rId12" Type="http://schemas.openxmlformats.org/officeDocument/2006/relationships/image" Target="../media/image205.png"/><Relationship Id="rId2" Type="http://schemas.openxmlformats.org/officeDocument/2006/relationships/image" Target="../media/image19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9.png"/><Relationship Id="rId11" Type="http://schemas.openxmlformats.org/officeDocument/2006/relationships/image" Target="../media/image204.jpg"/><Relationship Id="rId5" Type="http://schemas.openxmlformats.org/officeDocument/2006/relationships/image" Target="../media/image198.jpg"/><Relationship Id="rId15" Type="http://schemas.openxmlformats.org/officeDocument/2006/relationships/image" Target="../media/image207.jpg"/><Relationship Id="rId10" Type="http://schemas.openxmlformats.org/officeDocument/2006/relationships/image" Target="../media/image203.png"/><Relationship Id="rId4" Type="http://schemas.openxmlformats.org/officeDocument/2006/relationships/image" Target="../media/image197.png"/><Relationship Id="rId9" Type="http://schemas.openxmlformats.org/officeDocument/2006/relationships/image" Target="../media/image202.jpg"/><Relationship Id="rId14" Type="http://schemas.openxmlformats.org/officeDocument/2006/relationships/image" Target="../media/image20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3.jpg"/><Relationship Id="rId13" Type="http://schemas.openxmlformats.org/officeDocument/2006/relationships/image" Target="../media/image218.png"/><Relationship Id="rId3" Type="http://schemas.openxmlformats.org/officeDocument/2006/relationships/image" Target="../media/image208.png"/><Relationship Id="rId7" Type="http://schemas.openxmlformats.org/officeDocument/2006/relationships/image" Target="../media/image212.png"/><Relationship Id="rId12" Type="http://schemas.openxmlformats.org/officeDocument/2006/relationships/image" Target="../media/image217.jpg"/><Relationship Id="rId2" Type="http://schemas.openxmlformats.org/officeDocument/2006/relationships/image" Target="../media/image1.png"/><Relationship Id="rId16" Type="http://schemas.openxmlformats.org/officeDocument/2006/relationships/image" Target="../media/image22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1.jpg"/><Relationship Id="rId11" Type="http://schemas.openxmlformats.org/officeDocument/2006/relationships/image" Target="../media/image216.png"/><Relationship Id="rId5" Type="http://schemas.openxmlformats.org/officeDocument/2006/relationships/image" Target="../media/image210.png"/><Relationship Id="rId15" Type="http://schemas.openxmlformats.org/officeDocument/2006/relationships/image" Target="../media/image220.png"/><Relationship Id="rId10" Type="http://schemas.openxmlformats.org/officeDocument/2006/relationships/image" Target="../media/image215.jpg"/><Relationship Id="rId4" Type="http://schemas.openxmlformats.org/officeDocument/2006/relationships/image" Target="../media/image209.jpg"/><Relationship Id="rId9" Type="http://schemas.openxmlformats.org/officeDocument/2006/relationships/image" Target="../media/image214.png"/><Relationship Id="rId14" Type="http://schemas.openxmlformats.org/officeDocument/2006/relationships/image" Target="../media/image219.jp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8.png"/><Relationship Id="rId3" Type="http://schemas.openxmlformats.org/officeDocument/2006/relationships/image" Target="../media/image223.jpg"/><Relationship Id="rId7" Type="http://schemas.openxmlformats.org/officeDocument/2006/relationships/image" Target="../media/image227.jpg"/><Relationship Id="rId2" Type="http://schemas.openxmlformats.org/officeDocument/2006/relationships/image" Target="../media/image22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6.png"/><Relationship Id="rId5" Type="http://schemas.openxmlformats.org/officeDocument/2006/relationships/image" Target="../media/image225.jpg"/><Relationship Id="rId4" Type="http://schemas.openxmlformats.org/officeDocument/2006/relationships/image" Target="../media/image224.png"/><Relationship Id="rId9" Type="http://schemas.openxmlformats.org/officeDocument/2006/relationships/image" Target="../media/image229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6.png"/><Relationship Id="rId13" Type="http://schemas.openxmlformats.org/officeDocument/2006/relationships/image" Target="../media/image241.jpg"/><Relationship Id="rId3" Type="http://schemas.openxmlformats.org/officeDocument/2006/relationships/image" Target="../media/image231.jpg"/><Relationship Id="rId7" Type="http://schemas.openxmlformats.org/officeDocument/2006/relationships/image" Target="../media/image235.jpg"/><Relationship Id="rId12" Type="http://schemas.openxmlformats.org/officeDocument/2006/relationships/image" Target="../media/image240.png"/><Relationship Id="rId2" Type="http://schemas.openxmlformats.org/officeDocument/2006/relationships/image" Target="../media/image23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4.png"/><Relationship Id="rId11" Type="http://schemas.openxmlformats.org/officeDocument/2006/relationships/image" Target="../media/image239.jpg"/><Relationship Id="rId5" Type="http://schemas.openxmlformats.org/officeDocument/2006/relationships/image" Target="../media/image233.jpg"/><Relationship Id="rId10" Type="http://schemas.openxmlformats.org/officeDocument/2006/relationships/image" Target="../media/image238.png"/><Relationship Id="rId4" Type="http://schemas.openxmlformats.org/officeDocument/2006/relationships/image" Target="../media/image232.png"/><Relationship Id="rId9" Type="http://schemas.openxmlformats.org/officeDocument/2006/relationships/image" Target="../media/image237.jp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8.png"/><Relationship Id="rId3" Type="http://schemas.openxmlformats.org/officeDocument/2006/relationships/image" Target="../media/image243.jpg"/><Relationship Id="rId7" Type="http://schemas.openxmlformats.org/officeDocument/2006/relationships/image" Target="../media/image247.jpg"/><Relationship Id="rId2" Type="http://schemas.openxmlformats.org/officeDocument/2006/relationships/image" Target="../media/image24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6.png"/><Relationship Id="rId11" Type="http://schemas.openxmlformats.org/officeDocument/2006/relationships/image" Target="../media/image251.jpg"/><Relationship Id="rId5" Type="http://schemas.openxmlformats.org/officeDocument/2006/relationships/image" Target="../media/image245.jpg"/><Relationship Id="rId10" Type="http://schemas.openxmlformats.org/officeDocument/2006/relationships/image" Target="../media/image250.png"/><Relationship Id="rId4" Type="http://schemas.openxmlformats.org/officeDocument/2006/relationships/image" Target="../media/image244.png"/><Relationship Id="rId9" Type="http://schemas.openxmlformats.org/officeDocument/2006/relationships/image" Target="../media/image249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3.jpg"/><Relationship Id="rId7" Type="http://schemas.openxmlformats.org/officeDocument/2006/relationships/image" Target="../media/image257.jpg"/><Relationship Id="rId2" Type="http://schemas.openxmlformats.org/officeDocument/2006/relationships/image" Target="../media/image2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6.png"/><Relationship Id="rId5" Type="http://schemas.openxmlformats.org/officeDocument/2006/relationships/image" Target="../media/image255.jpg"/><Relationship Id="rId4" Type="http://schemas.openxmlformats.org/officeDocument/2006/relationships/image" Target="../media/image25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png"/><Relationship Id="rId2" Type="http://schemas.openxmlformats.org/officeDocument/2006/relationships/image" Target="../media/image259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2.png"/><Relationship Id="rId2" Type="http://schemas.openxmlformats.org/officeDocument/2006/relationships/image" Target="../media/image261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3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5.png"/><Relationship Id="rId2" Type="http://schemas.openxmlformats.org/officeDocument/2006/relationships/image" Target="../media/image264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7.png"/><Relationship Id="rId2" Type="http://schemas.openxmlformats.org/officeDocument/2006/relationships/image" Target="../media/image26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8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1.png"/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860" algn="ctr">
              <a:lnSpc>
                <a:spcPct val="100000"/>
              </a:lnSpc>
              <a:spcBef>
                <a:spcPts val="100"/>
              </a:spcBef>
            </a:pP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Welcome</a:t>
            </a:r>
            <a:r>
              <a:rPr sz="4200" spc="-18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spc="-25" dirty="0">
                <a:solidFill>
                  <a:srgbClr val="008000"/>
                </a:solidFill>
                <a:latin typeface="Calibri"/>
                <a:cs typeface="Calibri"/>
              </a:rPr>
              <a:t>to</a:t>
            </a:r>
            <a:endParaRPr sz="4200">
              <a:latin typeface="Calibri"/>
              <a:cs typeface="Calibri"/>
            </a:endParaRPr>
          </a:p>
          <a:p>
            <a:pPr marL="33655" marR="5080" algn="ctr">
              <a:lnSpc>
                <a:spcPct val="100000"/>
              </a:lnSpc>
              <a:spcBef>
                <a:spcPts val="100"/>
              </a:spcBef>
            </a:pP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St</a:t>
            </a:r>
            <a:r>
              <a:rPr sz="4200" spc="-15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spc="-10" dirty="0">
                <a:solidFill>
                  <a:srgbClr val="008000"/>
                </a:solidFill>
                <a:latin typeface="Calibri"/>
                <a:cs typeface="Calibri"/>
              </a:rPr>
              <a:t>Aldhelm’s</a:t>
            </a:r>
            <a:r>
              <a:rPr sz="4200" spc="-12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VA</a:t>
            </a:r>
            <a:r>
              <a:rPr sz="4200" spc="-13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spc="-10" dirty="0">
                <a:solidFill>
                  <a:srgbClr val="008000"/>
                </a:solidFill>
                <a:latin typeface="Calibri"/>
                <a:cs typeface="Calibri"/>
              </a:rPr>
              <a:t>Church </a:t>
            </a: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Primary </a:t>
            </a:r>
            <a:r>
              <a:rPr sz="4200" spc="-10" dirty="0">
                <a:solidFill>
                  <a:srgbClr val="008000"/>
                </a:solidFill>
                <a:latin typeface="Calibri"/>
                <a:cs typeface="Calibri"/>
              </a:rPr>
              <a:t>School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459431" y="3209670"/>
            <a:ext cx="424624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b="1" spc="-10" dirty="0">
                <a:solidFill>
                  <a:srgbClr val="008000"/>
                </a:solidFill>
                <a:latin typeface="Calibri"/>
                <a:cs typeface="Calibri"/>
              </a:rPr>
              <a:t>Presentation</a:t>
            </a:r>
            <a:r>
              <a:rPr sz="2000" b="1" spc="-3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8000"/>
                </a:solidFill>
                <a:latin typeface="Calibri"/>
                <a:cs typeface="Calibri"/>
              </a:rPr>
              <a:t>for</a:t>
            </a:r>
            <a:r>
              <a:rPr sz="2000" b="1" spc="-4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8000"/>
                </a:solidFill>
                <a:latin typeface="Calibri"/>
                <a:cs typeface="Calibri"/>
              </a:rPr>
              <a:t>new</a:t>
            </a:r>
            <a:r>
              <a:rPr sz="2000" b="1" spc="-6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8000"/>
                </a:solidFill>
                <a:latin typeface="Calibri"/>
                <a:cs typeface="Calibri"/>
              </a:rPr>
              <a:t>Reception</a:t>
            </a:r>
            <a:r>
              <a:rPr sz="2000" b="1" spc="-6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008000"/>
                </a:solidFill>
                <a:latin typeface="Calibri"/>
                <a:cs typeface="Calibri"/>
              </a:rPr>
              <a:t>families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27703" y="265175"/>
            <a:ext cx="1207008" cy="972312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6733031" y="3496055"/>
            <a:ext cx="2411095" cy="3355975"/>
            <a:chOff x="6733031" y="3496055"/>
            <a:chExt cx="2411095" cy="3355975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733031" y="3496055"/>
              <a:ext cx="2410968" cy="335584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30262" y="3691496"/>
              <a:ext cx="1833448" cy="2764929"/>
            </a:xfrm>
            <a:prstGeom prst="rect">
              <a:avLst/>
            </a:prstGeom>
          </p:spPr>
        </p:pic>
      </p:grpSp>
      <p:grpSp>
        <p:nvGrpSpPr>
          <p:cNvPr id="8" name="object 8"/>
          <p:cNvGrpSpPr/>
          <p:nvPr/>
        </p:nvGrpSpPr>
        <p:grpSpPr>
          <a:xfrm>
            <a:off x="3139439" y="3755134"/>
            <a:ext cx="3335020" cy="3096895"/>
            <a:chOff x="3139439" y="3755134"/>
            <a:chExt cx="3335020" cy="3096895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39439" y="3755134"/>
              <a:ext cx="3334512" cy="309676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36035" y="3950589"/>
              <a:ext cx="2743200" cy="2505837"/>
            </a:xfrm>
            <a:prstGeom prst="rect">
              <a:avLst/>
            </a:prstGeom>
          </p:spPr>
        </p:pic>
      </p:grpSp>
      <p:grpSp>
        <p:nvGrpSpPr>
          <p:cNvPr id="11" name="object 11"/>
          <p:cNvGrpSpPr/>
          <p:nvPr/>
        </p:nvGrpSpPr>
        <p:grpSpPr>
          <a:xfrm>
            <a:off x="216408" y="3538728"/>
            <a:ext cx="2468880" cy="2956560"/>
            <a:chOff x="216408" y="3538728"/>
            <a:chExt cx="2468880" cy="2956560"/>
          </a:xfrm>
        </p:grpSpPr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16408" y="3538728"/>
              <a:ext cx="2468880" cy="295656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13359" y="3737102"/>
              <a:ext cx="1876806" cy="236296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90473" y="175732"/>
            <a:ext cx="6603365" cy="1342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5000"/>
              </a:lnSpc>
              <a:spcBef>
                <a:spcPts val="100"/>
              </a:spcBef>
            </a:pPr>
            <a:r>
              <a:rPr sz="3200" spc="-10" dirty="0">
                <a:solidFill>
                  <a:srgbClr val="008000"/>
                </a:solidFill>
                <a:latin typeface="Calibri"/>
                <a:cs typeface="Calibri"/>
              </a:rPr>
              <a:t>Welcome</a:t>
            </a:r>
            <a:r>
              <a:rPr sz="3200" spc="-7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008000"/>
                </a:solidFill>
                <a:latin typeface="Calibri"/>
                <a:cs typeface="Calibri"/>
              </a:rPr>
              <a:t>to</a:t>
            </a:r>
            <a:r>
              <a:rPr sz="3200" spc="-9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008000"/>
                </a:solidFill>
                <a:latin typeface="Calibri"/>
                <a:cs typeface="Calibri"/>
              </a:rPr>
              <a:t>St</a:t>
            </a:r>
            <a:r>
              <a:rPr sz="3200" spc="-9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spc="-20" dirty="0">
                <a:solidFill>
                  <a:srgbClr val="008000"/>
                </a:solidFill>
                <a:latin typeface="Calibri"/>
                <a:cs typeface="Calibri"/>
              </a:rPr>
              <a:t>Aldhelm’s</a:t>
            </a:r>
            <a:r>
              <a:rPr sz="3200" spc="-8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008000"/>
                </a:solidFill>
                <a:latin typeface="Calibri"/>
                <a:cs typeface="Calibri"/>
              </a:rPr>
              <a:t>Presentation: </a:t>
            </a:r>
            <a:r>
              <a:rPr sz="3200" dirty="0">
                <a:solidFill>
                  <a:srgbClr val="008000"/>
                </a:solidFill>
                <a:latin typeface="Calibri"/>
                <a:cs typeface="Calibri"/>
              </a:rPr>
              <a:t>New</a:t>
            </a:r>
            <a:r>
              <a:rPr sz="3200" spc="-10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008000"/>
                </a:solidFill>
                <a:latin typeface="Calibri"/>
                <a:cs typeface="Calibri"/>
              </a:rPr>
              <a:t>Reception</a:t>
            </a:r>
            <a:r>
              <a:rPr sz="3200" spc="-8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008000"/>
                </a:solidFill>
                <a:latin typeface="Calibri"/>
                <a:cs typeface="Calibri"/>
              </a:rPr>
              <a:t>Parent</a:t>
            </a:r>
            <a:r>
              <a:rPr sz="3200" spc="-9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008000"/>
                </a:solidFill>
                <a:latin typeface="Calibri"/>
                <a:cs typeface="Calibri"/>
              </a:rPr>
              <a:t>Induction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0473" y="1777428"/>
            <a:ext cx="7620634" cy="215963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dirty="0">
                <a:latin typeface="Calibri"/>
                <a:cs typeface="Calibri"/>
              </a:rPr>
              <a:t>Dear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Parents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Children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95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2000" dirty="0">
                <a:latin typeface="Calibri"/>
                <a:cs typeface="Calibri"/>
              </a:rPr>
              <a:t>We</a:t>
            </a:r>
            <a:r>
              <a:rPr sz="2000" spc="-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hope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enjoy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sharing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this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presentation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together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find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out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more </a:t>
            </a:r>
            <a:r>
              <a:rPr sz="2000" dirty="0">
                <a:latin typeface="Calibri"/>
                <a:cs typeface="Calibri"/>
              </a:rPr>
              <a:t>about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your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new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school,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particularly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life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Reception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Robins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Class.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The </a:t>
            </a:r>
            <a:r>
              <a:rPr sz="2000" dirty="0">
                <a:latin typeface="Calibri"/>
                <a:cs typeface="Calibri"/>
              </a:rPr>
              <a:t>slides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will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take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through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routines,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expectations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how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hope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work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with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helping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your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child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grow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happy,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confident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and </a:t>
            </a:r>
            <a:r>
              <a:rPr sz="2000" dirty="0">
                <a:latin typeface="Calibri"/>
                <a:cs typeface="Calibri"/>
              </a:rPr>
              <a:t>curious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learner.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90473" y="4817109"/>
            <a:ext cx="4262120" cy="12446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0"/>
              </a:spcBef>
            </a:pPr>
            <a:r>
              <a:rPr sz="2000" dirty="0">
                <a:latin typeface="Calibri"/>
                <a:cs typeface="Calibri"/>
              </a:rPr>
              <a:t>Click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on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picture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watch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virtual </a:t>
            </a:r>
            <a:r>
              <a:rPr sz="2000" dirty="0">
                <a:latin typeface="Calibri"/>
                <a:cs typeface="Calibri"/>
              </a:rPr>
              <a:t>tour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your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new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school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on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our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website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0" dirty="0">
                <a:latin typeface="Calibri"/>
                <a:cs typeface="Calibri"/>
              </a:rPr>
              <a:t>– </a:t>
            </a:r>
            <a:r>
              <a:rPr sz="2000" dirty="0">
                <a:latin typeface="Calibri"/>
                <a:cs typeface="Calibri"/>
              </a:rPr>
              <a:t>make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sure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</a:t>
            </a:r>
            <a:r>
              <a:rPr sz="2000" spc="-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scroll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down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page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as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link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towards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bottom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5349240" y="4178808"/>
            <a:ext cx="2898775" cy="2316480"/>
            <a:chOff x="5349240" y="4178808"/>
            <a:chExt cx="2898775" cy="2316480"/>
          </a:xfrm>
        </p:grpSpPr>
        <p:pic>
          <p:nvPicPr>
            <p:cNvPr id="6" name="object 6">
              <a:hlinkClick r:id="rId2"/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49240" y="4178808"/>
              <a:ext cx="2898648" cy="2316480"/>
            </a:xfrm>
            <a:prstGeom prst="rect">
              <a:avLst/>
            </a:prstGeom>
          </p:spPr>
        </p:pic>
        <p:pic>
          <p:nvPicPr>
            <p:cNvPr id="7" name="object 7">
              <a:hlinkClick r:id="rId2"/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45836" y="4375200"/>
              <a:ext cx="2505710" cy="192379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30477" y="503885"/>
            <a:ext cx="5991860" cy="13068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09980" marR="5080" indent="-1097915">
              <a:lnSpc>
                <a:spcPct val="100000"/>
              </a:lnSpc>
              <a:spcBef>
                <a:spcPts val="100"/>
              </a:spcBef>
            </a:pP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The</a:t>
            </a:r>
            <a:r>
              <a:rPr sz="4200" spc="-10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Early</a:t>
            </a:r>
            <a:r>
              <a:rPr sz="4200" spc="-8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spc="-40" dirty="0">
                <a:solidFill>
                  <a:srgbClr val="008000"/>
                </a:solidFill>
                <a:latin typeface="Calibri"/>
                <a:cs typeface="Calibri"/>
              </a:rPr>
              <a:t>Years</a:t>
            </a:r>
            <a:r>
              <a:rPr sz="4200" spc="-8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spc="-10" dirty="0">
                <a:solidFill>
                  <a:srgbClr val="008000"/>
                </a:solidFill>
                <a:latin typeface="Calibri"/>
                <a:cs typeface="Calibri"/>
              </a:rPr>
              <a:t>Foundation </a:t>
            </a: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Stage</a:t>
            </a:r>
            <a:r>
              <a:rPr sz="4200" spc="-11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spc="-10" dirty="0">
                <a:solidFill>
                  <a:srgbClr val="008000"/>
                </a:solidFill>
                <a:latin typeface="Calibri"/>
                <a:cs typeface="Calibri"/>
              </a:rPr>
              <a:t>Curriculum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30655" y="2097405"/>
            <a:ext cx="7143750" cy="17018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R="66675" algn="ctr">
              <a:lnSpc>
                <a:spcPct val="100000"/>
              </a:lnSpc>
              <a:spcBef>
                <a:spcPts val="90"/>
              </a:spcBef>
            </a:pPr>
            <a:r>
              <a:rPr sz="2000" spc="-25" dirty="0">
                <a:latin typeface="Calibri"/>
                <a:cs typeface="Calibri"/>
              </a:rPr>
              <a:t>Your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child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will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learning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through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Early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Years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Foundation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Stage</a:t>
            </a:r>
            <a:endParaRPr sz="2000">
              <a:latin typeface="Calibri"/>
              <a:cs typeface="Calibri"/>
            </a:endParaRPr>
          </a:p>
          <a:p>
            <a:pPr marL="271145" algn="ctr">
              <a:lnSpc>
                <a:spcPct val="100000"/>
              </a:lnSpc>
              <a:spcBef>
                <a:spcPts val="5"/>
              </a:spcBef>
            </a:pPr>
            <a:r>
              <a:rPr sz="2000" dirty="0">
                <a:latin typeface="Calibri"/>
                <a:cs typeface="Calibri"/>
              </a:rPr>
              <a:t>Curriculum.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This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abbreviated</a:t>
            </a:r>
            <a:r>
              <a:rPr sz="2000" dirty="0">
                <a:latin typeface="Calibri"/>
                <a:cs typeface="Calibri"/>
              </a:rPr>
              <a:t> to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EYFS.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It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stage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education</a:t>
            </a:r>
            <a:endParaRPr sz="2000">
              <a:latin typeface="Calibri"/>
              <a:cs typeface="Calibri"/>
            </a:endParaRPr>
          </a:p>
          <a:p>
            <a:pPr marL="268605" algn="ctr">
              <a:lnSpc>
                <a:spcPct val="100000"/>
              </a:lnSpc>
            </a:pPr>
            <a:r>
              <a:rPr sz="2000" dirty="0">
                <a:latin typeface="Calibri"/>
                <a:cs typeface="Calibri"/>
              </a:rPr>
              <a:t>for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children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from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800080"/>
                </a:solidFill>
                <a:latin typeface="Calibri"/>
                <a:cs typeface="Calibri"/>
              </a:rPr>
              <a:t>birth</a:t>
            </a:r>
            <a:r>
              <a:rPr sz="2000" spc="-55" dirty="0">
                <a:solidFill>
                  <a:srgbClr val="800080"/>
                </a:solidFill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800080"/>
                </a:solidFill>
                <a:latin typeface="Calibri"/>
                <a:cs typeface="Calibri"/>
              </a:rPr>
              <a:t>end</a:t>
            </a:r>
            <a:r>
              <a:rPr sz="2000" spc="-60" dirty="0">
                <a:solidFill>
                  <a:srgbClr val="80008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800080"/>
                </a:solidFill>
                <a:latin typeface="Calibri"/>
                <a:cs typeface="Calibri"/>
              </a:rPr>
              <a:t>of</a:t>
            </a:r>
            <a:r>
              <a:rPr sz="2000" spc="-35" dirty="0">
                <a:solidFill>
                  <a:srgbClr val="80008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800080"/>
                </a:solidFill>
                <a:latin typeface="Calibri"/>
                <a:cs typeface="Calibri"/>
              </a:rPr>
              <a:t>the</a:t>
            </a:r>
            <a:r>
              <a:rPr sz="2000" spc="-50" dirty="0">
                <a:solidFill>
                  <a:srgbClr val="80008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800080"/>
                </a:solidFill>
                <a:latin typeface="Calibri"/>
                <a:cs typeface="Calibri"/>
              </a:rPr>
              <a:t>Reception</a:t>
            </a:r>
            <a:r>
              <a:rPr sz="2000" spc="-40" dirty="0">
                <a:solidFill>
                  <a:srgbClr val="80008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800080"/>
                </a:solidFill>
                <a:latin typeface="Calibri"/>
                <a:cs typeface="Calibri"/>
              </a:rPr>
              <a:t>year.</a:t>
            </a:r>
            <a:endParaRPr sz="2000">
              <a:latin typeface="Calibri"/>
              <a:cs typeface="Calibri"/>
            </a:endParaRPr>
          </a:p>
          <a:p>
            <a:pPr marR="66040" algn="ctr">
              <a:lnSpc>
                <a:spcPct val="100000"/>
              </a:lnSpc>
              <a:spcBef>
                <a:spcPts val="1200"/>
              </a:spcBef>
            </a:pPr>
            <a:r>
              <a:rPr sz="2000" dirty="0">
                <a:latin typeface="Calibri"/>
                <a:cs typeface="Calibri"/>
              </a:rPr>
              <a:t>Provision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Reception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builds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on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what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children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have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been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learning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in</a:t>
            </a:r>
            <a:endParaRPr sz="2000">
              <a:latin typeface="Calibri"/>
              <a:cs typeface="Calibri"/>
            </a:endParaRPr>
          </a:p>
          <a:p>
            <a:pPr marL="269875" algn="ctr">
              <a:lnSpc>
                <a:spcPct val="100000"/>
              </a:lnSpc>
            </a:pPr>
            <a:r>
              <a:rPr sz="2000" dirty="0">
                <a:latin typeface="Calibri"/>
                <a:cs typeface="Calibri"/>
              </a:rPr>
              <a:t>nursery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or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pre-</a:t>
            </a:r>
            <a:r>
              <a:rPr sz="2000" dirty="0">
                <a:latin typeface="Calibri"/>
                <a:cs typeface="Calibri"/>
              </a:rPr>
              <a:t>school </a:t>
            </a:r>
            <a:r>
              <a:rPr sz="2000" spc="-10" dirty="0">
                <a:latin typeface="Calibri"/>
                <a:cs typeface="Calibri"/>
              </a:rPr>
              <a:t>settings.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910839" y="3910582"/>
            <a:ext cx="3426460" cy="2947670"/>
            <a:chOff x="2910839" y="3910582"/>
            <a:chExt cx="3426460" cy="294767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910839" y="3910582"/>
              <a:ext cx="3425952" cy="294741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06419" y="4108183"/>
              <a:ext cx="2837180" cy="2461006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207263" y="3758182"/>
            <a:ext cx="2478405" cy="3048000"/>
            <a:chOff x="207263" y="3758182"/>
            <a:chExt cx="2478405" cy="3048000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7263" y="3758182"/>
              <a:ext cx="2478024" cy="304800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2920" y="3954309"/>
              <a:ext cx="1887220" cy="2456688"/>
            </a:xfrm>
            <a:prstGeom prst="rect">
              <a:avLst/>
            </a:prstGeom>
          </p:spPr>
        </p:pic>
      </p:grpSp>
      <p:grpSp>
        <p:nvGrpSpPr>
          <p:cNvPr id="10" name="object 10"/>
          <p:cNvGrpSpPr/>
          <p:nvPr/>
        </p:nvGrpSpPr>
        <p:grpSpPr>
          <a:xfrm>
            <a:off x="6626352" y="3624070"/>
            <a:ext cx="2405380" cy="3234055"/>
            <a:chOff x="6626352" y="3624070"/>
            <a:chExt cx="2405380" cy="3234055"/>
          </a:xfrm>
        </p:grpSpPr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626352" y="3624070"/>
              <a:ext cx="2404872" cy="323392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823456" y="3820337"/>
              <a:ext cx="1812290" cy="273697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502" y="855421"/>
            <a:ext cx="7611109" cy="666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EYFS</a:t>
            </a:r>
            <a:r>
              <a:rPr sz="4200" spc="-1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–</a:t>
            </a:r>
            <a:r>
              <a:rPr sz="4200" spc="-4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Structure</a:t>
            </a:r>
            <a:r>
              <a:rPr sz="4200" spc="-4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of</a:t>
            </a:r>
            <a:r>
              <a:rPr sz="4200" spc="-4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the</a:t>
            </a:r>
            <a:r>
              <a:rPr sz="4200" spc="-6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spc="-10" dirty="0">
                <a:solidFill>
                  <a:srgbClr val="008000"/>
                </a:solidFill>
                <a:latin typeface="Calibri"/>
                <a:cs typeface="Calibri"/>
              </a:rPr>
              <a:t>Curriculum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dirty="0"/>
              <a:t>The</a:t>
            </a:r>
            <a:r>
              <a:rPr spc="-50" dirty="0"/>
              <a:t> </a:t>
            </a:r>
            <a:r>
              <a:rPr dirty="0"/>
              <a:t>EYFS</a:t>
            </a:r>
            <a:r>
              <a:rPr spc="-40" dirty="0"/>
              <a:t> </a:t>
            </a:r>
            <a:r>
              <a:rPr dirty="0"/>
              <a:t>comprises</a:t>
            </a:r>
            <a:r>
              <a:rPr spc="-5" dirty="0"/>
              <a:t> </a:t>
            </a:r>
            <a:r>
              <a:rPr dirty="0"/>
              <a:t>of</a:t>
            </a:r>
            <a:r>
              <a:rPr spc="-40" dirty="0"/>
              <a:t> </a:t>
            </a:r>
            <a:r>
              <a:rPr b="1" dirty="0">
                <a:latin typeface="Calibri"/>
                <a:cs typeface="Calibri"/>
              </a:rPr>
              <a:t>three</a:t>
            </a:r>
            <a:r>
              <a:rPr b="1" spc="-65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prime</a:t>
            </a:r>
            <a:r>
              <a:rPr b="1" spc="-60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areas</a:t>
            </a:r>
            <a:r>
              <a:rPr b="1" spc="-45" dirty="0">
                <a:latin typeface="Calibri"/>
                <a:cs typeface="Calibri"/>
              </a:rPr>
              <a:t> </a:t>
            </a:r>
            <a:r>
              <a:rPr dirty="0"/>
              <a:t>of</a:t>
            </a:r>
            <a:r>
              <a:rPr spc="-65" dirty="0"/>
              <a:t> </a:t>
            </a:r>
            <a:r>
              <a:rPr dirty="0"/>
              <a:t>learning</a:t>
            </a:r>
            <a:r>
              <a:rPr spc="-40" dirty="0"/>
              <a:t> </a:t>
            </a:r>
            <a:r>
              <a:rPr dirty="0"/>
              <a:t>and</a:t>
            </a:r>
            <a:r>
              <a:rPr spc="-60" dirty="0"/>
              <a:t> </a:t>
            </a:r>
            <a:r>
              <a:rPr b="1" dirty="0">
                <a:latin typeface="Calibri"/>
                <a:cs typeface="Calibri"/>
              </a:rPr>
              <a:t>four</a:t>
            </a:r>
            <a:r>
              <a:rPr b="1" spc="-45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specific</a:t>
            </a:r>
            <a:r>
              <a:rPr b="1" spc="-40" dirty="0">
                <a:latin typeface="Calibri"/>
                <a:cs typeface="Calibri"/>
              </a:rPr>
              <a:t> </a:t>
            </a:r>
            <a:r>
              <a:rPr b="1" spc="-10" dirty="0">
                <a:latin typeface="Calibri"/>
                <a:cs typeface="Calibri"/>
              </a:rPr>
              <a:t>areas </a:t>
            </a:r>
            <a:r>
              <a:rPr dirty="0"/>
              <a:t>of</a:t>
            </a:r>
            <a:r>
              <a:rPr spc="-55" dirty="0"/>
              <a:t> </a:t>
            </a:r>
            <a:r>
              <a:rPr dirty="0"/>
              <a:t>learning.</a:t>
            </a:r>
            <a:r>
              <a:rPr spc="395" dirty="0"/>
              <a:t> </a:t>
            </a:r>
            <a:r>
              <a:rPr dirty="0"/>
              <a:t>It</a:t>
            </a:r>
            <a:r>
              <a:rPr spc="-40" dirty="0"/>
              <a:t> </a:t>
            </a:r>
            <a:r>
              <a:rPr dirty="0"/>
              <a:t>is</a:t>
            </a:r>
            <a:r>
              <a:rPr spc="-25" dirty="0"/>
              <a:t> </a:t>
            </a:r>
            <a:r>
              <a:rPr spc="-10" dirty="0"/>
              <a:t>recognised</a:t>
            </a:r>
            <a:r>
              <a:rPr spc="10" dirty="0"/>
              <a:t> </a:t>
            </a:r>
            <a:r>
              <a:rPr dirty="0"/>
              <a:t>that</a:t>
            </a:r>
            <a:r>
              <a:rPr spc="-30" dirty="0"/>
              <a:t> </a:t>
            </a:r>
            <a:r>
              <a:rPr dirty="0"/>
              <a:t>children</a:t>
            </a:r>
            <a:r>
              <a:rPr spc="-10" dirty="0"/>
              <a:t> </a:t>
            </a:r>
            <a:r>
              <a:rPr dirty="0"/>
              <a:t>need</a:t>
            </a:r>
            <a:r>
              <a:rPr spc="-15" dirty="0"/>
              <a:t> </a:t>
            </a:r>
            <a:r>
              <a:rPr dirty="0"/>
              <a:t>to</a:t>
            </a:r>
            <a:r>
              <a:rPr spc="-55" dirty="0"/>
              <a:t> </a:t>
            </a:r>
            <a:r>
              <a:rPr dirty="0"/>
              <a:t>be</a:t>
            </a:r>
            <a:r>
              <a:rPr spc="-25" dirty="0"/>
              <a:t> </a:t>
            </a:r>
            <a:r>
              <a:rPr dirty="0"/>
              <a:t>secure in</a:t>
            </a:r>
            <a:r>
              <a:rPr spc="-55" dirty="0"/>
              <a:t> </a:t>
            </a:r>
            <a:r>
              <a:rPr dirty="0"/>
              <a:t>the</a:t>
            </a:r>
            <a:r>
              <a:rPr spc="-20" dirty="0"/>
              <a:t> </a:t>
            </a:r>
            <a:r>
              <a:rPr spc="-10" dirty="0"/>
              <a:t>prime </a:t>
            </a:r>
            <a:r>
              <a:rPr dirty="0"/>
              <a:t>areas</a:t>
            </a:r>
            <a:r>
              <a:rPr spc="-30" dirty="0"/>
              <a:t> </a:t>
            </a:r>
            <a:r>
              <a:rPr dirty="0"/>
              <a:t>for</a:t>
            </a:r>
            <a:r>
              <a:rPr spc="-45" dirty="0"/>
              <a:t> </a:t>
            </a:r>
            <a:r>
              <a:rPr dirty="0"/>
              <a:t>learning</a:t>
            </a:r>
            <a:r>
              <a:rPr spc="-30" dirty="0"/>
              <a:t> </a:t>
            </a:r>
            <a:r>
              <a:rPr dirty="0"/>
              <a:t>in</a:t>
            </a:r>
            <a:r>
              <a:rPr spc="-55" dirty="0"/>
              <a:t> </a:t>
            </a:r>
            <a:r>
              <a:rPr dirty="0"/>
              <a:t>other</a:t>
            </a:r>
            <a:r>
              <a:rPr spc="-50" dirty="0"/>
              <a:t> </a:t>
            </a:r>
            <a:r>
              <a:rPr dirty="0"/>
              <a:t>areas</a:t>
            </a:r>
            <a:r>
              <a:rPr spc="-35" dirty="0"/>
              <a:t> </a:t>
            </a:r>
            <a:r>
              <a:rPr dirty="0"/>
              <a:t>to</a:t>
            </a:r>
            <a:r>
              <a:rPr spc="-50" dirty="0"/>
              <a:t> </a:t>
            </a:r>
            <a:r>
              <a:rPr dirty="0"/>
              <a:t>be</a:t>
            </a:r>
            <a:r>
              <a:rPr spc="-60" dirty="0"/>
              <a:t> </a:t>
            </a:r>
            <a:r>
              <a:rPr spc="-10" dirty="0"/>
              <a:t>accelerated.</a:t>
            </a: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400"/>
          </a:p>
          <a:p>
            <a:pPr marL="2540" algn="ctr">
              <a:lnSpc>
                <a:spcPct val="100000"/>
              </a:lnSpc>
              <a:spcBef>
                <a:spcPts val="5"/>
              </a:spcBef>
            </a:pPr>
            <a:r>
              <a:rPr sz="2500" b="1" dirty="0">
                <a:latin typeface="Calibri"/>
                <a:cs typeface="Calibri"/>
              </a:rPr>
              <a:t>Prime</a:t>
            </a:r>
            <a:r>
              <a:rPr sz="2500" b="1" spc="-70" dirty="0">
                <a:latin typeface="Calibri"/>
                <a:cs typeface="Calibri"/>
              </a:rPr>
              <a:t> </a:t>
            </a:r>
            <a:r>
              <a:rPr sz="2500" b="1" dirty="0">
                <a:latin typeface="Calibri"/>
                <a:cs typeface="Calibri"/>
              </a:rPr>
              <a:t>Areas</a:t>
            </a:r>
            <a:r>
              <a:rPr sz="2500" b="1" spc="-55" dirty="0">
                <a:latin typeface="Calibri"/>
                <a:cs typeface="Calibri"/>
              </a:rPr>
              <a:t> </a:t>
            </a:r>
            <a:r>
              <a:rPr sz="2500" b="1" dirty="0">
                <a:latin typeface="Calibri"/>
                <a:cs typeface="Calibri"/>
              </a:rPr>
              <a:t>of</a:t>
            </a:r>
            <a:r>
              <a:rPr sz="2500" b="1" spc="-80" dirty="0">
                <a:latin typeface="Calibri"/>
                <a:cs typeface="Calibri"/>
              </a:rPr>
              <a:t> </a:t>
            </a:r>
            <a:r>
              <a:rPr sz="2500" b="1" spc="-10" dirty="0">
                <a:latin typeface="Calibri"/>
                <a:cs typeface="Calibri"/>
              </a:rPr>
              <a:t>Learning</a:t>
            </a:r>
            <a:endParaRPr sz="2500">
              <a:latin typeface="Calibri"/>
              <a:cs typeface="Calibri"/>
            </a:endParaRPr>
          </a:p>
          <a:p>
            <a:pPr marL="114935" algn="ctr">
              <a:lnSpc>
                <a:spcPct val="100000"/>
              </a:lnSpc>
              <a:spcBef>
                <a:spcPts val="20"/>
              </a:spcBef>
            </a:pPr>
            <a:r>
              <a:rPr spc="-10" dirty="0"/>
              <a:t>Communication</a:t>
            </a:r>
            <a:r>
              <a:rPr spc="-15" dirty="0"/>
              <a:t> </a:t>
            </a:r>
            <a:r>
              <a:rPr dirty="0"/>
              <a:t>and</a:t>
            </a:r>
            <a:r>
              <a:rPr spc="-35" dirty="0"/>
              <a:t> </a:t>
            </a:r>
            <a:r>
              <a:rPr spc="-10" dirty="0"/>
              <a:t>Language</a:t>
            </a:r>
          </a:p>
          <a:p>
            <a:pPr marL="60325" algn="ctr">
              <a:lnSpc>
                <a:spcPct val="100000"/>
              </a:lnSpc>
            </a:pPr>
            <a:r>
              <a:rPr spc="-10" dirty="0"/>
              <a:t>Physical</a:t>
            </a:r>
            <a:r>
              <a:rPr spc="-40" dirty="0"/>
              <a:t> </a:t>
            </a:r>
            <a:r>
              <a:rPr spc="-10" dirty="0"/>
              <a:t>Development</a:t>
            </a:r>
          </a:p>
          <a:p>
            <a:pPr marR="60325" algn="ctr">
              <a:lnSpc>
                <a:spcPct val="100000"/>
              </a:lnSpc>
            </a:pPr>
            <a:r>
              <a:rPr spc="-10" dirty="0"/>
              <a:t>Personal,</a:t>
            </a:r>
            <a:r>
              <a:rPr spc="-30" dirty="0"/>
              <a:t> </a:t>
            </a:r>
            <a:r>
              <a:rPr dirty="0"/>
              <a:t>Social</a:t>
            </a:r>
            <a:r>
              <a:rPr spc="-35" dirty="0"/>
              <a:t> </a:t>
            </a:r>
            <a:r>
              <a:rPr dirty="0"/>
              <a:t>and</a:t>
            </a:r>
            <a:r>
              <a:rPr spc="-50" dirty="0"/>
              <a:t> </a:t>
            </a:r>
            <a:r>
              <a:rPr dirty="0"/>
              <a:t>Emotional</a:t>
            </a:r>
            <a:r>
              <a:rPr spc="-50" dirty="0"/>
              <a:t> </a:t>
            </a:r>
            <a:r>
              <a:rPr spc="-10" dirty="0"/>
              <a:t>Development</a:t>
            </a: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550"/>
          </a:p>
          <a:p>
            <a:pPr marL="1905" algn="ctr">
              <a:lnSpc>
                <a:spcPct val="100000"/>
              </a:lnSpc>
            </a:pPr>
            <a:r>
              <a:rPr sz="2400" b="1" dirty="0">
                <a:latin typeface="Calibri"/>
                <a:cs typeface="Calibri"/>
              </a:rPr>
              <a:t>Specific</a:t>
            </a:r>
            <a:r>
              <a:rPr sz="2400" b="1" spc="-5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Areas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-10" dirty="0">
                <a:latin typeface="Calibri"/>
                <a:cs typeface="Calibri"/>
              </a:rPr>
              <a:t> Learning</a:t>
            </a:r>
            <a:endParaRPr sz="2400">
              <a:latin typeface="Calibri"/>
              <a:cs typeface="Calibri"/>
            </a:endParaRPr>
          </a:p>
          <a:p>
            <a:pPr marL="3302635" marR="3173095" indent="-118745" algn="ctr">
              <a:lnSpc>
                <a:spcPct val="100000"/>
              </a:lnSpc>
              <a:spcBef>
                <a:spcPts val="15"/>
              </a:spcBef>
            </a:pPr>
            <a:r>
              <a:rPr spc="-10" dirty="0"/>
              <a:t>Literacy </a:t>
            </a:r>
            <a:r>
              <a:rPr spc="-20" dirty="0"/>
              <a:t>Mathematics</a:t>
            </a:r>
          </a:p>
          <a:p>
            <a:pPr marL="116205" algn="ctr">
              <a:lnSpc>
                <a:spcPct val="100000"/>
              </a:lnSpc>
              <a:spcBef>
                <a:spcPts val="5"/>
              </a:spcBef>
            </a:pPr>
            <a:r>
              <a:rPr spc="-10" dirty="0"/>
              <a:t>Understanding</a:t>
            </a:r>
            <a:r>
              <a:rPr spc="-50" dirty="0"/>
              <a:t> </a:t>
            </a:r>
            <a:r>
              <a:rPr dirty="0"/>
              <a:t>the</a:t>
            </a:r>
            <a:r>
              <a:rPr spc="-25" dirty="0"/>
              <a:t> </a:t>
            </a:r>
            <a:r>
              <a:rPr spc="-10" dirty="0"/>
              <a:t>World</a:t>
            </a:r>
          </a:p>
          <a:p>
            <a:pPr marL="114300" algn="ctr">
              <a:lnSpc>
                <a:spcPct val="100000"/>
              </a:lnSpc>
            </a:pPr>
            <a:r>
              <a:rPr spc="-10" dirty="0"/>
              <a:t>Expressive</a:t>
            </a:r>
            <a:r>
              <a:rPr spc="10" dirty="0"/>
              <a:t> </a:t>
            </a:r>
            <a:r>
              <a:rPr dirty="0"/>
              <a:t>Arts</a:t>
            </a:r>
            <a:r>
              <a:rPr spc="-30" dirty="0"/>
              <a:t> </a:t>
            </a:r>
            <a:r>
              <a:rPr dirty="0"/>
              <a:t>and</a:t>
            </a:r>
            <a:r>
              <a:rPr spc="-55" dirty="0"/>
              <a:t> </a:t>
            </a:r>
            <a:r>
              <a:rPr spc="-10" dirty="0"/>
              <a:t>Design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112776" y="2761488"/>
            <a:ext cx="2395855" cy="4097020"/>
            <a:chOff x="112776" y="2761488"/>
            <a:chExt cx="2395855" cy="409702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2776" y="2761488"/>
              <a:ext cx="2395728" cy="206654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8317" y="2957068"/>
              <a:ext cx="1805051" cy="147624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9560" y="4453127"/>
              <a:ext cx="1999488" cy="240487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87095" y="4650270"/>
              <a:ext cx="1407033" cy="1822577"/>
            </a:xfrm>
            <a:prstGeom prst="rect">
              <a:avLst/>
            </a:prstGeom>
          </p:spPr>
        </p:pic>
      </p:grpSp>
      <p:grpSp>
        <p:nvGrpSpPr>
          <p:cNvPr id="9" name="object 9"/>
          <p:cNvGrpSpPr/>
          <p:nvPr/>
        </p:nvGrpSpPr>
        <p:grpSpPr>
          <a:xfrm>
            <a:off x="6797040" y="2542032"/>
            <a:ext cx="2143125" cy="4316095"/>
            <a:chOff x="6797040" y="2542032"/>
            <a:chExt cx="2143125" cy="4316095"/>
          </a:xfrm>
        </p:grpSpPr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797040" y="4379976"/>
              <a:ext cx="2142744" cy="247802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993128" y="4578108"/>
              <a:ext cx="1553209" cy="196684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107936" y="2542032"/>
              <a:ext cx="1652016" cy="228600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303770" y="2739009"/>
              <a:ext cx="1060411" cy="169316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7496" y="300050"/>
            <a:ext cx="7764145" cy="666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What</a:t>
            </a:r>
            <a:r>
              <a:rPr sz="4200" spc="-6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learning</a:t>
            </a:r>
            <a:r>
              <a:rPr sz="4200" spc="-5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looks</a:t>
            </a:r>
            <a:r>
              <a:rPr sz="4200" spc="-4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like</a:t>
            </a:r>
            <a:r>
              <a:rPr sz="4200" spc="-5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in</a:t>
            </a:r>
            <a:r>
              <a:rPr sz="4200" spc="-5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spc="-10" dirty="0">
                <a:solidFill>
                  <a:srgbClr val="008000"/>
                </a:solidFill>
                <a:latin typeface="Calibri"/>
                <a:cs typeface="Calibri"/>
              </a:rPr>
              <a:t>practice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57478" y="1026326"/>
            <a:ext cx="7225665" cy="1306830"/>
          </a:xfrm>
          <a:prstGeom prst="rect">
            <a:avLst/>
          </a:prstGeom>
        </p:spPr>
        <p:txBody>
          <a:bodyPr vert="horz" wrap="square" lIns="0" tIns="1352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65"/>
              </a:spcBef>
            </a:pPr>
            <a:r>
              <a:rPr sz="2000" dirty="0">
                <a:latin typeface="Calibri"/>
                <a:cs typeface="Calibri"/>
              </a:rPr>
              <a:t>Learning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delivered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through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6F2F9F"/>
                </a:solidFill>
                <a:latin typeface="Calibri"/>
                <a:cs typeface="Calibri"/>
              </a:rPr>
              <a:t>balance</a:t>
            </a:r>
            <a:r>
              <a:rPr sz="2000" b="1" spc="-3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adult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led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child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initiated</a:t>
            </a:r>
            <a:endParaRPr sz="2000">
              <a:latin typeface="Calibri"/>
              <a:cs typeface="Calibri"/>
            </a:endParaRPr>
          </a:p>
          <a:p>
            <a:pPr marL="6985" algn="ctr">
              <a:lnSpc>
                <a:spcPct val="100000"/>
              </a:lnSpc>
              <a:spcBef>
                <a:spcPts val="960"/>
              </a:spcBef>
            </a:pPr>
            <a:r>
              <a:rPr sz="2000" dirty="0">
                <a:latin typeface="Calibri"/>
                <a:cs typeface="Calibri"/>
              </a:rPr>
              <a:t>experiences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activities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centred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around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play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8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active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learning</a:t>
            </a:r>
            <a:r>
              <a:rPr sz="2000" spc="-10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960"/>
              </a:spcBef>
            </a:pPr>
            <a:r>
              <a:rPr sz="2000" dirty="0">
                <a:latin typeface="Calibri"/>
                <a:cs typeface="Calibri"/>
              </a:rPr>
              <a:t>Let’s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have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look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‘typical’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school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day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how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this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works.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309615" y="2950464"/>
            <a:ext cx="3157855" cy="3365500"/>
            <a:chOff x="5309615" y="2950464"/>
            <a:chExt cx="3157855" cy="336550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09615" y="2950464"/>
              <a:ext cx="3157728" cy="3364991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07227" y="3148901"/>
              <a:ext cx="2565780" cy="2773172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426719" y="3188207"/>
            <a:ext cx="4356100" cy="3005455"/>
            <a:chOff x="426719" y="3188207"/>
            <a:chExt cx="4356100" cy="3005455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26719" y="3188207"/>
              <a:ext cx="4355592" cy="300532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22122" y="3386340"/>
              <a:ext cx="3766185" cy="241312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75279" y="159765"/>
            <a:ext cx="3393440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The</a:t>
            </a:r>
            <a:r>
              <a:rPr sz="4200" spc="-1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School</a:t>
            </a:r>
            <a:r>
              <a:rPr sz="4200" spc="-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spc="-25" dirty="0">
                <a:solidFill>
                  <a:srgbClr val="008000"/>
                </a:solidFill>
                <a:latin typeface="Calibri"/>
                <a:cs typeface="Calibri"/>
              </a:rPr>
              <a:t>Day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0504" y="701079"/>
            <a:ext cx="8360409" cy="6002655"/>
          </a:xfrm>
          <a:prstGeom prst="rect">
            <a:avLst/>
          </a:prstGeom>
        </p:spPr>
        <p:txBody>
          <a:bodyPr vert="horz" wrap="square" lIns="0" tIns="1352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65"/>
              </a:spcBef>
            </a:pPr>
            <a:r>
              <a:rPr sz="2000" spc="-10" dirty="0">
                <a:latin typeface="Calibri"/>
                <a:cs typeface="Calibri"/>
              </a:rPr>
              <a:t>Routines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structure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are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gradually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introduced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part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settling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process.</a:t>
            </a:r>
            <a:endParaRPr sz="200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spcBef>
                <a:spcPts val="960"/>
              </a:spcBef>
              <a:buFont typeface="Arial"/>
              <a:buChar char="•"/>
              <a:tabLst>
                <a:tab pos="356870" algn="l"/>
                <a:tab pos="357505" algn="l"/>
              </a:tabLst>
            </a:pPr>
            <a:r>
              <a:rPr sz="2000" dirty="0">
                <a:latin typeface="Calibri"/>
                <a:cs typeface="Calibri"/>
              </a:rPr>
              <a:t>Self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register</a:t>
            </a:r>
            <a:endParaRPr sz="200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spcBef>
                <a:spcPts val="960"/>
              </a:spcBef>
              <a:buFont typeface="Arial"/>
              <a:buChar char="•"/>
              <a:tabLst>
                <a:tab pos="356870" algn="l"/>
                <a:tab pos="357505" algn="l"/>
              </a:tabLst>
            </a:pPr>
            <a:r>
              <a:rPr sz="2000" dirty="0">
                <a:latin typeface="Calibri"/>
                <a:cs typeface="Calibri"/>
              </a:rPr>
              <a:t>Day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week</a:t>
            </a:r>
            <a:endParaRPr sz="200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spcBef>
                <a:spcPts val="965"/>
              </a:spcBef>
              <a:buFont typeface="Arial"/>
              <a:buChar char="•"/>
              <a:tabLst>
                <a:tab pos="356870" algn="l"/>
                <a:tab pos="357505" algn="l"/>
              </a:tabLst>
            </a:pPr>
            <a:r>
              <a:rPr sz="2000" spc="-25" dirty="0">
                <a:latin typeface="Calibri"/>
                <a:cs typeface="Calibri"/>
              </a:rPr>
              <a:t>Track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time</a:t>
            </a:r>
            <a:endParaRPr sz="200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spcBef>
                <a:spcPts val="960"/>
              </a:spcBef>
              <a:buFont typeface="Arial"/>
              <a:buChar char="•"/>
              <a:tabLst>
                <a:tab pos="356870" algn="l"/>
                <a:tab pos="357505" algn="l"/>
              </a:tabLst>
            </a:pPr>
            <a:r>
              <a:rPr sz="2000" spc="-10" dirty="0">
                <a:latin typeface="Calibri"/>
                <a:cs typeface="Calibri"/>
              </a:rPr>
              <a:t>Phonics</a:t>
            </a:r>
            <a:endParaRPr sz="200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spcBef>
                <a:spcPts val="960"/>
              </a:spcBef>
              <a:buFont typeface="Arial"/>
              <a:buChar char="•"/>
              <a:tabLst>
                <a:tab pos="356870" algn="l"/>
                <a:tab pos="357505" algn="l"/>
              </a:tabLst>
            </a:pPr>
            <a:r>
              <a:rPr sz="2000" dirty="0">
                <a:latin typeface="Calibri"/>
                <a:cs typeface="Calibri"/>
              </a:rPr>
              <a:t>Group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Time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activities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–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example:</a:t>
            </a:r>
            <a:endParaRPr sz="2000">
              <a:latin typeface="Calibri"/>
              <a:cs typeface="Calibri"/>
            </a:endParaRPr>
          </a:p>
          <a:p>
            <a:pPr marL="356870">
              <a:lnSpc>
                <a:spcPct val="100000"/>
              </a:lnSpc>
              <a:spcBef>
                <a:spcPts val="960"/>
              </a:spcBef>
            </a:pPr>
            <a:r>
              <a:rPr sz="2000" dirty="0">
                <a:latin typeface="Calibri"/>
                <a:cs typeface="Calibri"/>
              </a:rPr>
              <a:t>Phonics/writing,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Fine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motor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skills,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Guided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reading,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Number,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Creative.</a:t>
            </a:r>
            <a:endParaRPr sz="200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spcBef>
                <a:spcPts val="960"/>
              </a:spcBef>
              <a:buFont typeface="Arial"/>
              <a:buChar char="•"/>
              <a:tabLst>
                <a:tab pos="356870" algn="l"/>
                <a:tab pos="357505" algn="l"/>
              </a:tabLst>
            </a:pPr>
            <a:r>
              <a:rPr sz="2000" spc="-10" dirty="0">
                <a:latin typeface="Calibri"/>
                <a:cs typeface="Calibri"/>
              </a:rPr>
              <a:t>Independent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Learning</a:t>
            </a:r>
            <a:r>
              <a:rPr sz="2000" spc="-20" dirty="0">
                <a:latin typeface="Calibri"/>
                <a:cs typeface="Calibri"/>
              </a:rPr>
              <a:t> Time</a:t>
            </a:r>
            <a:endParaRPr sz="200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spcBef>
                <a:spcPts val="965"/>
              </a:spcBef>
              <a:buFont typeface="Arial"/>
              <a:buChar char="•"/>
              <a:tabLst>
                <a:tab pos="356870" algn="l"/>
                <a:tab pos="357505" algn="l"/>
              </a:tabLst>
            </a:pPr>
            <a:r>
              <a:rPr sz="2000" dirty="0">
                <a:latin typeface="Calibri"/>
                <a:cs typeface="Calibri"/>
              </a:rPr>
              <a:t>Forest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School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9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Outdoor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learning</a:t>
            </a:r>
            <a:r>
              <a:rPr sz="2000" spc="-8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Time</a:t>
            </a:r>
            <a:endParaRPr sz="200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spcBef>
                <a:spcPts val="960"/>
              </a:spcBef>
              <a:buFont typeface="Arial"/>
              <a:buChar char="•"/>
              <a:tabLst>
                <a:tab pos="356870" algn="l"/>
                <a:tab pos="357505" algn="l"/>
              </a:tabLst>
            </a:pPr>
            <a:r>
              <a:rPr sz="2000" dirty="0">
                <a:latin typeface="Calibri"/>
                <a:cs typeface="Calibri"/>
              </a:rPr>
              <a:t>Lunch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Time</a:t>
            </a:r>
            <a:endParaRPr sz="200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spcBef>
                <a:spcPts val="960"/>
              </a:spcBef>
              <a:buFont typeface="Arial"/>
              <a:buChar char="•"/>
              <a:tabLst>
                <a:tab pos="356870" algn="l"/>
                <a:tab pos="357505" algn="l"/>
              </a:tabLst>
            </a:pPr>
            <a:r>
              <a:rPr sz="2000" dirty="0">
                <a:latin typeface="Calibri"/>
                <a:cs typeface="Calibri"/>
              </a:rPr>
              <a:t>Group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Time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activities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or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specialist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area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learning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–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PSHE,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PE,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Music.</a:t>
            </a:r>
            <a:endParaRPr sz="200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spcBef>
                <a:spcPts val="965"/>
              </a:spcBef>
              <a:buFont typeface="Arial"/>
              <a:buChar char="•"/>
              <a:tabLst>
                <a:tab pos="356870" algn="l"/>
                <a:tab pos="357505" algn="l"/>
              </a:tabLst>
            </a:pPr>
            <a:r>
              <a:rPr sz="2000" dirty="0">
                <a:latin typeface="Calibri"/>
                <a:cs typeface="Calibri"/>
              </a:rPr>
              <a:t>Play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Time</a:t>
            </a:r>
            <a:endParaRPr sz="200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spcBef>
                <a:spcPts val="960"/>
              </a:spcBef>
              <a:buFont typeface="Arial"/>
              <a:buChar char="•"/>
              <a:tabLst>
                <a:tab pos="356870" algn="l"/>
                <a:tab pos="357505" algn="l"/>
              </a:tabLst>
            </a:pPr>
            <a:r>
              <a:rPr sz="2000" dirty="0">
                <a:latin typeface="Calibri"/>
                <a:cs typeface="Calibri"/>
              </a:rPr>
              <a:t>Snack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Time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Story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Time</a:t>
            </a:r>
            <a:endParaRPr sz="200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spcBef>
                <a:spcPts val="960"/>
              </a:spcBef>
              <a:buFont typeface="Arial"/>
              <a:buChar char="•"/>
              <a:tabLst>
                <a:tab pos="356870" algn="l"/>
                <a:tab pos="357505" algn="l"/>
              </a:tabLst>
            </a:pPr>
            <a:r>
              <a:rPr sz="2000" dirty="0">
                <a:latin typeface="Calibri"/>
                <a:cs typeface="Calibri"/>
              </a:rPr>
              <a:t>Home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Time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654040" y="1082039"/>
            <a:ext cx="3127375" cy="2542540"/>
            <a:chOff x="5654040" y="1082039"/>
            <a:chExt cx="3127375" cy="254254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54040" y="1082039"/>
              <a:ext cx="3127248" cy="2542031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51779" y="1279905"/>
              <a:ext cx="2534411" cy="194957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8600" y="137160"/>
            <a:ext cx="3148965" cy="4097020"/>
            <a:chOff x="228600" y="137160"/>
            <a:chExt cx="3148965" cy="40970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" y="137160"/>
              <a:ext cx="3148583" cy="409651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5907" y="335534"/>
              <a:ext cx="2555367" cy="3503549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92151" y="5747105"/>
            <a:ext cx="301180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45" dirty="0">
                <a:latin typeface="Calibri"/>
                <a:cs typeface="Calibri"/>
              </a:rPr>
              <a:t>Track</a:t>
            </a:r>
            <a:r>
              <a:rPr sz="5400" spc="-225" dirty="0">
                <a:latin typeface="Calibri"/>
                <a:cs typeface="Calibri"/>
              </a:rPr>
              <a:t> </a:t>
            </a:r>
            <a:r>
              <a:rPr sz="5400" spc="-20" dirty="0">
                <a:latin typeface="Calibri"/>
                <a:cs typeface="Calibri"/>
              </a:rPr>
              <a:t>Time</a:t>
            </a:r>
            <a:endParaRPr sz="540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938527" y="426719"/>
            <a:ext cx="7196455" cy="6431280"/>
            <a:chOff x="1938527" y="426719"/>
            <a:chExt cx="7196455" cy="6431280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00343" y="3852670"/>
              <a:ext cx="3334511" cy="300532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997829" y="4049229"/>
              <a:ext cx="2743200" cy="255905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432047" y="426719"/>
              <a:ext cx="5702808" cy="372465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628389" y="624712"/>
              <a:ext cx="5112766" cy="313118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938527" y="3855719"/>
              <a:ext cx="3941064" cy="239268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135631" y="4051757"/>
              <a:ext cx="3348609" cy="180251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49402" y="5788863"/>
            <a:ext cx="465518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>
                <a:latin typeface="Calibri"/>
                <a:cs typeface="Calibri"/>
              </a:rPr>
              <a:t>Fine</a:t>
            </a:r>
            <a:r>
              <a:rPr sz="5400" spc="-45" dirty="0">
                <a:latin typeface="Calibri"/>
                <a:cs typeface="Calibri"/>
              </a:rPr>
              <a:t> </a:t>
            </a:r>
            <a:r>
              <a:rPr sz="5400" dirty="0">
                <a:latin typeface="Calibri"/>
                <a:cs typeface="Calibri"/>
              </a:rPr>
              <a:t>Motor</a:t>
            </a:r>
            <a:r>
              <a:rPr sz="5400" spc="-10" dirty="0">
                <a:latin typeface="Calibri"/>
                <a:cs typeface="Calibri"/>
              </a:rPr>
              <a:t> Skills</a:t>
            </a:r>
            <a:endParaRPr sz="54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76200"/>
            <a:ext cx="9144000" cy="6370320"/>
            <a:chOff x="0" y="76200"/>
            <a:chExt cx="9144000" cy="637032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8871" y="176784"/>
              <a:ext cx="2938272" cy="307543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6941" y="373125"/>
              <a:ext cx="2346579" cy="248348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3246120"/>
              <a:ext cx="3505200" cy="280720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6486" y="3443046"/>
              <a:ext cx="2923413" cy="221500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169152" y="2886455"/>
              <a:ext cx="2974848" cy="356006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66128" y="3083026"/>
              <a:ext cx="2443988" cy="296887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010655" y="176784"/>
              <a:ext cx="3133344" cy="288340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208521" y="373252"/>
              <a:ext cx="2743200" cy="229108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676144" y="76200"/>
              <a:ext cx="3764279" cy="288036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873882" y="274446"/>
              <a:ext cx="3171063" cy="2288920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105911" y="2642616"/>
              <a:ext cx="3118104" cy="3550920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301746" y="2839148"/>
              <a:ext cx="2529204" cy="295897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2715" y="5930595"/>
            <a:ext cx="707072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>
                <a:latin typeface="Calibri"/>
                <a:cs typeface="Calibri"/>
              </a:rPr>
              <a:t>Understanding</a:t>
            </a:r>
            <a:r>
              <a:rPr sz="5400" spc="-105" dirty="0">
                <a:latin typeface="Calibri"/>
                <a:cs typeface="Calibri"/>
              </a:rPr>
              <a:t> </a:t>
            </a:r>
            <a:r>
              <a:rPr sz="5400" dirty="0">
                <a:latin typeface="Calibri"/>
                <a:cs typeface="Calibri"/>
              </a:rPr>
              <a:t>the</a:t>
            </a:r>
            <a:r>
              <a:rPr sz="5400" spc="-165" dirty="0">
                <a:latin typeface="Calibri"/>
                <a:cs typeface="Calibri"/>
              </a:rPr>
              <a:t> </a:t>
            </a:r>
            <a:r>
              <a:rPr sz="5400" spc="-25" dirty="0">
                <a:latin typeface="Calibri"/>
                <a:cs typeface="Calibri"/>
              </a:rPr>
              <a:t>World</a:t>
            </a:r>
            <a:endParaRPr sz="5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8288" y="82296"/>
            <a:ext cx="9126220" cy="6160135"/>
            <a:chOff x="18288" y="82296"/>
            <a:chExt cx="9126220" cy="616013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46776" y="3331463"/>
              <a:ext cx="3697224" cy="290779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42991" y="3528987"/>
              <a:ext cx="3150235" cy="231571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02280" y="292607"/>
              <a:ext cx="3334512" cy="267309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200399" y="488061"/>
              <a:ext cx="2743200" cy="208229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8768" y="82296"/>
              <a:ext cx="3334512" cy="302971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46341" y="278257"/>
              <a:ext cx="2743200" cy="243941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894832" y="82296"/>
              <a:ext cx="3249167" cy="290474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091809" y="278765"/>
              <a:ext cx="2858008" cy="2312923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8288" y="2694431"/>
              <a:ext cx="2667000" cy="3544824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15023" y="2890850"/>
              <a:ext cx="2075180" cy="2955163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386583" y="2691384"/>
              <a:ext cx="3346704" cy="3550920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584577" y="2887878"/>
              <a:ext cx="2753614" cy="296113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9144" y="0"/>
            <a:ext cx="3335020" cy="4191000"/>
            <a:chOff x="9144" y="0"/>
            <a:chExt cx="3335020" cy="4191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44" y="0"/>
              <a:ext cx="3334512" cy="4191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4596" y="179959"/>
              <a:ext cx="2743200" cy="3617213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5925311" y="4373878"/>
            <a:ext cx="3218815" cy="2484120"/>
            <a:chOff x="5925311" y="4373878"/>
            <a:chExt cx="3218815" cy="2484120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25311" y="4373878"/>
              <a:ext cx="3218688" cy="248412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123177" y="4570564"/>
              <a:ext cx="2743200" cy="2038350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119583" y="5887313"/>
            <a:ext cx="208026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25" dirty="0">
                <a:latin typeface="Calibri"/>
                <a:cs typeface="Calibri"/>
              </a:rPr>
              <a:t>Writing</a:t>
            </a:r>
            <a:endParaRPr sz="54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9144" y="3837432"/>
            <a:ext cx="2258695" cy="2459990"/>
            <a:chOff x="9144" y="3837432"/>
            <a:chExt cx="2258695" cy="2459990"/>
          </a:xfrm>
        </p:grpSpPr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144" y="3837432"/>
              <a:ext cx="2258568" cy="245973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04597" y="4034993"/>
              <a:ext cx="1668017" cy="1867280"/>
            </a:xfrm>
            <a:prstGeom prst="rect">
              <a:avLst/>
            </a:prstGeom>
          </p:spPr>
        </p:pic>
      </p:grpSp>
      <p:grpSp>
        <p:nvGrpSpPr>
          <p:cNvPr id="12" name="object 12"/>
          <p:cNvGrpSpPr/>
          <p:nvPr/>
        </p:nvGrpSpPr>
        <p:grpSpPr>
          <a:xfrm>
            <a:off x="3218688" y="457200"/>
            <a:ext cx="2654935" cy="3362325"/>
            <a:chOff x="3218688" y="457200"/>
            <a:chExt cx="2654935" cy="3362325"/>
          </a:xfrm>
        </p:grpSpPr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218688" y="457200"/>
              <a:ext cx="2654808" cy="3361944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414141" y="655065"/>
              <a:ext cx="2064765" cy="2768980"/>
            </a:xfrm>
            <a:prstGeom prst="rect">
              <a:avLst/>
            </a:prstGeom>
          </p:spPr>
        </p:pic>
      </p:grpSp>
      <p:grpSp>
        <p:nvGrpSpPr>
          <p:cNvPr id="15" name="object 15"/>
          <p:cNvGrpSpPr/>
          <p:nvPr/>
        </p:nvGrpSpPr>
        <p:grpSpPr>
          <a:xfrm>
            <a:off x="2545079" y="0"/>
            <a:ext cx="6598920" cy="6644640"/>
            <a:chOff x="2545079" y="0"/>
            <a:chExt cx="6598920" cy="6644640"/>
          </a:xfrm>
        </p:grpSpPr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919215" y="0"/>
              <a:ext cx="3224784" cy="405993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116192" y="184277"/>
              <a:ext cx="2743199" cy="3482594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545079" y="4041647"/>
              <a:ext cx="3334512" cy="2602992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741167" y="4239552"/>
              <a:ext cx="2743200" cy="201142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12776" y="103631"/>
            <a:ext cx="5855335" cy="6184900"/>
            <a:chOff x="112776" y="103631"/>
            <a:chExt cx="5855335" cy="61849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33471" y="3038855"/>
              <a:ext cx="3334512" cy="324916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30576" y="3234702"/>
              <a:ext cx="2743200" cy="265925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2776" y="103631"/>
              <a:ext cx="4117848" cy="3288791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8978" y="301625"/>
              <a:ext cx="3526028" cy="2695321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29031" y="5883046"/>
            <a:ext cx="577088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>
                <a:latin typeface="Calibri"/>
                <a:cs typeface="Calibri"/>
              </a:rPr>
              <a:t>Phonics</a:t>
            </a:r>
            <a:r>
              <a:rPr sz="5400" spc="-20" dirty="0">
                <a:latin typeface="Calibri"/>
                <a:cs typeface="Calibri"/>
              </a:rPr>
              <a:t> </a:t>
            </a:r>
            <a:r>
              <a:rPr sz="5400" dirty="0">
                <a:latin typeface="Calibri"/>
                <a:cs typeface="Calibri"/>
              </a:rPr>
              <a:t>and</a:t>
            </a:r>
            <a:r>
              <a:rPr sz="5400" spc="-5" dirty="0">
                <a:latin typeface="Calibri"/>
                <a:cs typeface="Calibri"/>
              </a:rPr>
              <a:t> </a:t>
            </a:r>
            <a:r>
              <a:rPr sz="5400" spc="-10" dirty="0">
                <a:latin typeface="Calibri"/>
                <a:cs typeface="Calibri"/>
              </a:rPr>
              <a:t>Reading</a:t>
            </a:r>
            <a:endParaRPr sz="54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231647" y="0"/>
            <a:ext cx="8912860" cy="6858000"/>
            <a:chOff x="231647" y="0"/>
            <a:chExt cx="8912860" cy="6858000"/>
          </a:xfrm>
        </p:grpSpPr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903976" y="2798063"/>
              <a:ext cx="3240024" cy="405993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102222" y="2995485"/>
              <a:ext cx="2743200" cy="347662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614415" y="0"/>
              <a:ext cx="3529584" cy="286207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809995" y="173354"/>
              <a:ext cx="2983229" cy="2294127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31647" y="3300984"/>
              <a:ext cx="2353056" cy="2718816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28167" y="3497669"/>
              <a:ext cx="1761998" cy="2127250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837432" y="582168"/>
              <a:ext cx="2209800" cy="2813304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035425" y="778891"/>
              <a:ext cx="1615821" cy="222084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8767" y="42671"/>
            <a:ext cx="3335020" cy="3169920"/>
            <a:chOff x="48767" y="42671"/>
            <a:chExt cx="3335020" cy="31699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8767" y="42671"/>
              <a:ext cx="3334512" cy="316991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6341" y="238886"/>
              <a:ext cx="2743200" cy="2580640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3819144" y="3953254"/>
            <a:ext cx="2551430" cy="2905125"/>
            <a:chOff x="3819144" y="3953254"/>
            <a:chExt cx="2551430" cy="2905125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19144" y="3953254"/>
              <a:ext cx="2551176" cy="290474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14597" y="4148670"/>
              <a:ext cx="1960372" cy="2558542"/>
            </a:xfrm>
            <a:prstGeom prst="rect">
              <a:avLst/>
            </a:prstGeom>
          </p:spPr>
        </p:pic>
      </p:grpSp>
      <p:grpSp>
        <p:nvGrpSpPr>
          <p:cNvPr id="8" name="object 8"/>
          <p:cNvGrpSpPr/>
          <p:nvPr/>
        </p:nvGrpSpPr>
        <p:grpSpPr>
          <a:xfrm>
            <a:off x="3112007" y="0"/>
            <a:ext cx="6032500" cy="4209415"/>
            <a:chOff x="3112007" y="0"/>
            <a:chExt cx="6032500" cy="4209415"/>
          </a:xfrm>
        </p:grpSpPr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468111" y="45719"/>
              <a:ext cx="3675888" cy="274624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663818" y="242061"/>
              <a:ext cx="3233801" cy="215671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112007" y="0"/>
              <a:ext cx="2636520" cy="420928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309746" y="181610"/>
              <a:ext cx="2044192" cy="3634613"/>
            </a:xfrm>
            <a:prstGeom prst="rect">
              <a:avLst/>
            </a:prstGeom>
          </p:spPr>
        </p:pic>
      </p:grpSp>
      <p:grpSp>
        <p:nvGrpSpPr>
          <p:cNvPr id="13" name="object 13"/>
          <p:cNvGrpSpPr/>
          <p:nvPr/>
        </p:nvGrpSpPr>
        <p:grpSpPr>
          <a:xfrm>
            <a:off x="152400" y="2807207"/>
            <a:ext cx="3611879" cy="3533140"/>
            <a:chOff x="152400" y="2807207"/>
            <a:chExt cx="3611879" cy="3533140"/>
          </a:xfrm>
        </p:grpSpPr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2400" y="2807207"/>
              <a:ext cx="2645664" cy="3078480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50723" y="3005073"/>
              <a:ext cx="2054225" cy="2486660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880616" y="3816095"/>
              <a:ext cx="1883663" cy="2523743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77720" y="4012488"/>
              <a:ext cx="1293368" cy="1933193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100990" y="5852566"/>
            <a:ext cx="368236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10" dirty="0">
                <a:latin typeface="Calibri"/>
                <a:cs typeface="Calibri"/>
              </a:rPr>
              <a:t>Mathematics</a:t>
            </a:r>
            <a:endParaRPr sz="5400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6050279" y="2578607"/>
            <a:ext cx="3093720" cy="2691765"/>
            <a:chOff x="6050279" y="2578607"/>
            <a:chExt cx="3093720" cy="2691765"/>
          </a:xfrm>
        </p:grpSpPr>
        <p:pic>
          <p:nvPicPr>
            <p:cNvPr id="20" name="object 2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050279" y="2578607"/>
              <a:ext cx="3093720" cy="2691383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248399" y="2774949"/>
              <a:ext cx="2743200" cy="210146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840990" cy="2993390"/>
            <a:chOff x="0" y="0"/>
            <a:chExt cx="2840990" cy="29933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2840736" cy="299313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4157" y="135762"/>
              <a:ext cx="2252599" cy="2463418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292709" y="5736742"/>
            <a:ext cx="478282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>
                <a:latin typeface="Calibri"/>
                <a:cs typeface="Calibri"/>
              </a:rPr>
              <a:t>Spatial</a:t>
            </a:r>
            <a:r>
              <a:rPr sz="5400" spc="-75" dirty="0">
                <a:latin typeface="Calibri"/>
                <a:cs typeface="Calibri"/>
              </a:rPr>
              <a:t> </a:t>
            </a:r>
            <a:r>
              <a:rPr sz="5400" spc="-10" dirty="0">
                <a:latin typeface="Calibri"/>
                <a:cs typeface="Calibri"/>
              </a:rPr>
              <a:t>reasoning</a:t>
            </a:r>
            <a:endParaRPr sz="540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64007" y="0"/>
            <a:ext cx="8903335" cy="6684645"/>
            <a:chOff x="64007" y="0"/>
            <a:chExt cx="8903335" cy="6684645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46648" y="60960"/>
              <a:ext cx="3020568" cy="364845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144005" y="256286"/>
              <a:ext cx="2430018" cy="305727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105143" y="3773423"/>
              <a:ext cx="2572511" cy="291084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00597" y="3971480"/>
              <a:ext cx="1981200" cy="231800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230623" y="3261359"/>
              <a:ext cx="2100072" cy="287121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962656" y="0"/>
              <a:ext cx="2926080" cy="3151632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158616" y="134873"/>
              <a:ext cx="2336164" cy="262178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427854" y="3459302"/>
              <a:ext cx="1509649" cy="227761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4007" y="2782823"/>
              <a:ext cx="2051304" cy="3212591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61861" y="2979051"/>
              <a:ext cx="1459611" cy="262216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880615" y="2974848"/>
              <a:ext cx="2532887" cy="2944367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076450" y="3171189"/>
              <a:ext cx="1943100" cy="235267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916167" y="0"/>
            <a:ext cx="3228340" cy="2938780"/>
            <a:chOff x="5916167" y="0"/>
            <a:chExt cx="3228340" cy="29387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16167" y="0"/>
              <a:ext cx="3227832" cy="293827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12763" y="190880"/>
              <a:ext cx="2868422" cy="2353056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0" y="0"/>
            <a:ext cx="6337300" cy="6288405"/>
            <a:chOff x="0" y="0"/>
            <a:chExt cx="6337300" cy="6288405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4007"/>
              <a:ext cx="3416808" cy="287731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9331" y="261620"/>
              <a:ext cx="2941574" cy="228472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89632" y="2782823"/>
              <a:ext cx="2414016" cy="350520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585592" y="2979102"/>
              <a:ext cx="1822450" cy="291439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92023" y="2782823"/>
              <a:ext cx="2414016" cy="350520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88962" y="2979102"/>
              <a:ext cx="1821180" cy="291439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002279" y="0"/>
              <a:ext cx="3334512" cy="3020567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200400" y="119761"/>
              <a:ext cx="2743200" cy="2505836"/>
            </a:xfrm>
            <a:prstGeom prst="rect">
              <a:avLst/>
            </a:prstGeom>
          </p:spPr>
        </p:pic>
      </p:grpSp>
      <p:grpSp>
        <p:nvGrpSpPr>
          <p:cNvPr id="14" name="object 14"/>
          <p:cNvGrpSpPr/>
          <p:nvPr/>
        </p:nvGrpSpPr>
        <p:grpSpPr>
          <a:xfrm>
            <a:off x="6861047" y="2929127"/>
            <a:ext cx="2283460" cy="3350260"/>
            <a:chOff x="6861047" y="2929127"/>
            <a:chExt cx="2283460" cy="3350260"/>
          </a:xfrm>
        </p:grpSpPr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861047" y="2929127"/>
              <a:ext cx="2282952" cy="334975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059294" y="3125254"/>
              <a:ext cx="1789556" cy="2757805"/>
            </a:xfrm>
            <a:prstGeom prst="rect">
              <a:avLst/>
            </a:prstGeom>
          </p:spPr>
        </p:pic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43383" y="5951016"/>
            <a:ext cx="7452359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b="0" dirty="0">
                <a:solidFill>
                  <a:srgbClr val="000000"/>
                </a:solidFill>
                <a:latin typeface="Calibri"/>
                <a:cs typeface="Calibri"/>
              </a:rPr>
              <a:t>Expressive</a:t>
            </a:r>
            <a:r>
              <a:rPr sz="5400" b="0" spc="-6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5400" b="0" dirty="0">
                <a:solidFill>
                  <a:srgbClr val="000000"/>
                </a:solidFill>
                <a:latin typeface="Calibri"/>
                <a:cs typeface="Calibri"/>
              </a:rPr>
              <a:t>Arts</a:t>
            </a:r>
            <a:r>
              <a:rPr sz="5400" b="0" spc="-3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5400" b="0" dirty="0">
                <a:solidFill>
                  <a:srgbClr val="000000"/>
                </a:solidFill>
                <a:latin typeface="Calibri"/>
                <a:cs typeface="Calibri"/>
              </a:rPr>
              <a:t>and</a:t>
            </a:r>
            <a:r>
              <a:rPr sz="5400" b="0" spc="-6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5400" b="0" spc="-10" dirty="0">
                <a:solidFill>
                  <a:srgbClr val="000000"/>
                </a:solidFill>
                <a:latin typeface="Calibri"/>
                <a:cs typeface="Calibri"/>
              </a:rPr>
              <a:t>Design</a:t>
            </a:r>
            <a:endParaRPr sz="5400">
              <a:latin typeface="Calibri"/>
              <a:cs typeface="Calibri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4550664" y="2715767"/>
            <a:ext cx="2612390" cy="3566160"/>
            <a:chOff x="4550664" y="2715767"/>
            <a:chExt cx="2612390" cy="3566160"/>
          </a:xfrm>
        </p:grpSpPr>
        <p:pic>
          <p:nvPicPr>
            <p:cNvPr id="19" name="object 1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684776" y="2715767"/>
              <a:ext cx="2478024" cy="2115311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880991" y="2911474"/>
              <a:ext cx="1887219" cy="1525651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550664" y="4303775"/>
              <a:ext cx="2560319" cy="197815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746117" y="4500105"/>
              <a:ext cx="1969135" cy="138595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9623" y="70103"/>
            <a:ext cx="9104630" cy="2978150"/>
            <a:chOff x="39623" y="70103"/>
            <a:chExt cx="9104630" cy="29781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623" y="70103"/>
              <a:ext cx="3563112" cy="281330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5902" y="267589"/>
              <a:ext cx="2972816" cy="222059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26535" y="585216"/>
              <a:ext cx="2770632" cy="246278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22370" y="780923"/>
              <a:ext cx="2179574" cy="187223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10656" y="76199"/>
              <a:ext cx="3133344" cy="280111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206616" y="272033"/>
              <a:ext cx="2617977" cy="2211577"/>
            </a:xfrm>
            <a:prstGeom prst="rect">
              <a:avLst/>
            </a:prstGeom>
          </p:spPr>
        </p:pic>
      </p:grpSp>
      <p:grpSp>
        <p:nvGrpSpPr>
          <p:cNvPr id="9" name="object 9"/>
          <p:cNvGrpSpPr/>
          <p:nvPr/>
        </p:nvGrpSpPr>
        <p:grpSpPr>
          <a:xfrm>
            <a:off x="100584" y="2871216"/>
            <a:ext cx="9043670" cy="3438525"/>
            <a:chOff x="100584" y="2871216"/>
            <a:chExt cx="9043670" cy="3438525"/>
          </a:xfrm>
        </p:grpSpPr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0584" y="3544824"/>
              <a:ext cx="2709672" cy="239877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98538" y="3740277"/>
              <a:ext cx="2116836" cy="180949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471928" y="2871216"/>
              <a:ext cx="4126991" cy="268223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668016" y="3067431"/>
              <a:ext cx="3536569" cy="2090547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260592" y="3188208"/>
              <a:ext cx="2883408" cy="3121152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457187" y="3384905"/>
              <a:ext cx="2523998" cy="2530729"/>
            </a:xfrm>
            <a:prstGeom prst="rect">
              <a:avLst/>
            </a:prstGeom>
          </p:spPr>
        </p:pic>
      </p:grp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10744" y="5748020"/>
            <a:ext cx="745490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b="0" dirty="0">
                <a:solidFill>
                  <a:srgbClr val="000000"/>
                </a:solidFill>
                <a:latin typeface="Calibri"/>
                <a:cs typeface="Calibri"/>
              </a:rPr>
              <a:t>Expressive</a:t>
            </a:r>
            <a:r>
              <a:rPr sz="5400" b="0" spc="-7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5400" b="0" dirty="0">
                <a:solidFill>
                  <a:srgbClr val="000000"/>
                </a:solidFill>
                <a:latin typeface="Calibri"/>
                <a:cs typeface="Calibri"/>
              </a:rPr>
              <a:t>Arts</a:t>
            </a:r>
            <a:r>
              <a:rPr sz="5400" b="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5400" b="0" dirty="0">
                <a:solidFill>
                  <a:srgbClr val="000000"/>
                </a:solidFill>
                <a:latin typeface="Calibri"/>
                <a:cs typeface="Calibri"/>
              </a:rPr>
              <a:t>and</a:t>
            </a:r>
            <a:r>
              <a:rPr sz="5400" b="0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5400" b="0" spc="-10" dirty="0">
                <a:solidFill>
                  <a:srgbClr val="000000"/>
                </a:solidFill>
                <a:latin typeface="Calibri"/>
                <a:cs typeface="Calibri"/>
              </a:rPr>
              <a:t>Design</a:t>
            </a:r>
            <a:endParaRPr sz="5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8288" y="3233927"/>
            <a:ext cx="6266815" cy="2923540"/>
            <a:chOff x="18288" y="3233927"/>
            <a:chExt cx="6266815" cy="29235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57143" y="3499103"/>
              <a:ext cx="3227832" cy="265785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52596" y="3697033"/>
              <a:ext cx="2638805" cy="206679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288" y="3233927"/>
              <a:ext cx="3334512" cy="264566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6674" y="3429380"/>
              <a:ext cx="2743200" cy="2056130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0" y="45719"/>
            <a:ext cx="9144000" cy="5755005"/>
            <a:chOff x="0" y="45719"/>
            <a:chExt cx="9144000" cy="5755005"/>
          </a:xfrm>
        </p:grpSpPr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40608" y="521207"/>
              <a:ext cx="3145536" cy="243535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537458" y="717550"/>
              <a:ext cx="2555366" cy="184581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140207"/>
              <a:ext cx="3749040" cy="318820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9019" y="337947"/>
              <a:ext cx="3296412" cy="259575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071615" y="45719"/>
              <a:ext cx="3072384" cy="318516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267577" y="241426"/>
              <a:ext cx="2616327" cy="2595880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071615" y="3200399"/>
              <a:ext cx="3072384" cy="259994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267830" y="3396996"/>
              <a:ext cx="2743200" cy="2008377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100685" y="5842203"/>
            <a:ext cx="468503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>
                <a:latin typeface="Calibri"/>
                <a:cs typeface="Calibri"/>
              </a:rPr>
              <a:t>Small</a:t>
            </a:r>
            <a:r>
              <a:rPr sz="5400" spc="-125" dirty="0">
                <a:latin typeface="Calibri"/>
                <a:cs typeface="Calibri"/>
              </a:rPr>
              <a:t> </a:t>
            </a:r>
            <a:r>
              <a:rPr sz="5400" dirty="0">
                <a:latin typeface="Calibri"/>
                <a:cs typeface="Calibri"/>
              </a:rPr>
              <a:t>World</a:t>
            </a:r>
            <a:r>
              <a:rPr sz="5400" spc="-120" dirty="0">
                <a:latin typeface="Calibri"/>
                <a:cs typeface="Calibri"/>
              </a:rPr>
              <a:t> </a:t>
            </a:r>
            <a:r>
              <a:rPr sz="5400" spc="-20" dirty="0">
                <a:latin typeface="Calibri"/>
                <a:cs typeface="Calibri"/>
              </a:rPr>
              <a:t>Play</a:t>
            </a:r>
            <a:endParaRPr sz="5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3279775" cy="5331460"/>
            <a:chOff x="0" y="0"/>
            <a:chExt cx="3279775" cy="533146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3279648" cy="263347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0647" y="181102"/>
              <a:ext cx="2774569" cy="205943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2444495"/>
              <a:ext cx="3215640" cy="288645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3278" y="2642107"/>
              <a:ext cx="2649220" cy="2294001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5017008" y="0"/>
            <a:ext cx="4127500" cy="3398520"/>
            <a:chOff x="5017008" y="0"/>
            <a:chExt cx="4127500" cy="3398520"/>
          </a:xfrm>
        </p:grpSpPr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17008" y="0"/>
              <a:ext cx="4126991" cy="339852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15001" y="179323"/>
              <a:ext cx="3651377" cy="2825115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108305" y="5866587"/>
            <a:ext cx="494474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>
                <a:latin typeface="Calibri"/>
                <a:cs typeface="Calibri"/>
              </a:rPr>
              <a:t>Outdoor</a:t>
            </a:r>
            <a:r>
              <a:rPr sz="5400" spc="-75" dirty="0">
                <a:latin typeface="Calibri"/>
                <a:cs typeface="Calibri"/>
              </a:rPr>
              <a:t> </a:t>
            </a:r>
            <a:r>
              <a:rPr sz="5400" spc="-10" dirty="0">
                <a:latin typeface="Calibri"/>
                <a:cs typeface="Calibri"/>
              </a:rPr>
              <a:t>Learning</a:t>
            </a:r>
            <a:endParaRPr sz="540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2240279" y="237743"/>
            <a:ext cx="6903720" cy="6620509"/>
            <a:chOff x="2240279" y="237743"/>
            <a:chExt cx="6903720" cy="6620509"/>
          </a:xfrm>
        </p:grpSpPr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950463" y="237743"/>
              <a:ext cx="2081784" cy="2676143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148202" y="434593"/>
              <a:ext cx="1490599" cy="208495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931919" y="2645664"/>
              <a:ext cx="2770631" cy="2484120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129404" y="2842005"/>
              <a:ext cx="2179574" cy="189407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925311" y="4373878"/>
              <a:ext cx="3218688" cy="248412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123177" y="4572037"/>
              <a:ext cx="2743200" cy="203542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40279" y="3989832"/>
              <a:ext cx="2218944" cy="2279904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438399" y="4186377"/>
              <a:ext cx="1626235" cy="168986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33528"/>
            <a:ext cx="9144000" cy="6824980"/>
            <a:chOff x="0" y="33528"/>
            <a:chExt cx="9144000" cy="682498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6576"/>
              <a:ext cx="3666744" cy="298399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2839" y="234569"/>
              <a:ext cx="3108579" cy="239102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43072" y="36576"/>
              <a:ext cx="3334512" cy="25146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440429" y="233553"/>
              <a:ext cx="2743200" cy="192328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083808" y="33528"/>
              <a:ext cx="3060191" cy="252069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279769" y="230123"/>
              <a:ext cx="2743200" cy="193001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196584" y="2093976"/>
              <a:ext cx="2947416" cy="277368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394577" y="2291207"/>
              <a:ext cx="2628392" cy="218173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083808" y="4562855"/>
              <a:ext cx="3060191" cy="229514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279769" y="4760475"/>
              <a:ext cx="2743200" cy="197167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0" y="2755392"/>
              <a:ext cx="2453640" cy="3142487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62839" y="2951733"/>
              <a:ext cx="1897633" cy="2551556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142232" y="2157983"/>
              <a:ext cx="2538984" cy="289560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338192" y="2356104"/>
              <a:ext cx="1949831" cy="230251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288535" y="4742687"/>
              <a:ext cx="2121408" cy="2048256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484370" y="4938991"/>
              <a:ext cx="1532381" cy="1458087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084832" y="2977895"/>
              <a:ext cx="2551175" cy="2813304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281808" y="3174492"/>
              <a:ext cx="1960371" cy="2220849"/>
            </a:xfrm>
            <a:prstGeom prst="rect">
              <a:avLst/>
            </a:prstGeom>
          </p:spPr>
        </p:pic>
      </p:grp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38506" y="5803798"/>
            <a:ext cx="351726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b="0" spc="-10" dirty="0">
                <a:solidFill>
                  <a:srgbClr val="000000"/>
                </a:solidFill>
                <a:latin typeface="Calibri"/>
                <a:cs typeface="Calibri"/>
              </a:rPr>
              <a:t>Celebrations</a:t>
            </a:r>
            <a:endParaRPr sz="5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937503" y="3779520"/>
            <a:ext cx="3206750" cy="2417445"/>
            <a:chOff x="5937503" y="3779520"/>
            <a:chExt cx="3206750" cy="241744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37503" y="3779520"/>
              <a:ext cx="3206496" cy="241706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33591" y="3977855"/>
              <a:ext cx="2743200" cy="1824989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0" y="0"/>
            <a:ext cx="3404870" cy="2746375"/>
            <a:chOff x="0" y="0"/>
            <a:chExt cx="3404870" cy="2746375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3404616" cy="274624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1521" y="162687"/>
              <a:ext cx="2878836" cy="2190369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30581" y="5857747"/>
            <a:ext cx="871537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>
                <a:latin typeface="Calibri"/>
                <a:cs typeface="Calibri"/>
              </a:rPr>
              <a:t>Physical</a:t>
            </a:r>
            <a:r>
              <a:rPr sz="5400" spc="-50" dirty="0">
                <a:latin typeface="Calibri"/>
                <a:cs typeface="Calibri"/>
              </a:rPr>
              <a:t> </a:t>
            </a:r>
            <a:r>
              <a:rPr sz="5400" dirty="0">
                <a:latin typeface="Calibri"/>
                <a:cs typeface="Calibri"/>
              </a:rPr>
              <a:t>&amp;</a:t>
            </a:r>
            <a:r>
              <a:rPr sz="5400" spc="-40" dirty="0">
                <a:latin typeface="Calibri"/>
                <a:cs typeface="Calibri"/>
              </a:rPr>
              <a:t> </a:t>
            </a:r>
            <a:r>
              <a:rPr sz="5400" dirty="0">
                <a:latin typeface="Calibri"/>
                <a:cs typeface="Calibri"/>
              </a:rPr>
              <a:t>Health</a:t>
            </a:r>
            <a:r>
              <a:rPr sz="5400" spc="-40" dirty="0">
                <a:latin typeface="Calibri"/>
                <a:cs typeface="Calibri"/>
              </a:rPr>
              <a:t> </a:t>
            </a:r>
            <a:r>
              <a:rPr sz="5400" dirty="0">
                <a:latin typeface="Calibri"/>
                <a:cs typeface="Calibri"/>
              </a:rPr>
              <a:t>and</a:t>
            </a:r>
            <a:r>
              <a:rPr sz="5400" spc="-40" dirty="0">
                <a:latin typeface="Calibri"/>
                <a:cs typeface="Calibri"/>
              </a:rPr>
              <a:t> </a:t>
            </a:r>
            <a:r>
              <a:rPr sz="5400" spc="-10" dirty="0">
                <a:latin typeface="Calibri"/>
                <a:cs typeface="Calibri"/>
              </a:rPr>
              <a:t>Self-</a:t>
            </a:r>
            <a:r>
              <a:rPr sz="5400" spc="-20" dirty="0">
                <a:latin typeface="Calibri"/>
                <a:cs typeface="Calibri"/>
              </a:rPr>
              <a:t>Care</a:t>
            </a:r>
            <a:endParaRPr sz="54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0" y="0"/>
            <a:ext cx="9144000" cy="6261100"/>
            <a:chOff x="0" y="0"/>
            <a:chExt cx="9144000" cy="6261100"/>
          </a:xfrm>
        </p:grpSpPr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941319" y="807719"/>
              <a:ext cx="3334511" cy="2538983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137788" y="1004316"/>
              <a:ext cx="2743200" cy="194741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858767" y="3352800"/>
              <a:ext cx="2417064" cy="2907792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056379" y="3548850"/>
              <a:ext cx="1824608" cy="2317750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0" y="3017520"/>
              <a:ext cx="4248912" cy="296265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1521" y="3214623"/>
              <a:ext cx="3724402" cy="237032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937503" y="0"/>
              <a:ext cx="3206496" cy="222808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133591" y="56388"/>
              <a:ext cx="2743200" cy="1776475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156959" y="1789176"/>
              <a:ext cx="2810256" cy="2414016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352794" y="1985264"/>
              <a:ext cx="2221229" cy="182257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100584"/>
            <a:ext cx="6547484" cy="3331845"/>
            <a:chOff x="0" y="100584"/>
            <a:chExt cx="6547484" cy="333184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201168"/>
              <a:ext cx="3322320" cy="323087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3718" y="397002"/>
              <a:ext cx="2743200" cy="264020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12591" y="100584"/>
              <a:ext cx="3334511" cy="232257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409188" y="297942"/>
              <a:ext cx="2743200" cy="1731771"/>
            </a:xfrm>
            <a:prstGeom prst="rect">
              <a:avLst/>
            </a:prstGeom>
          </p:spPr>
        </p:pic>
      </p:grpSp>
      <p:grpSp>
        <p:nvGrpSpPr>
          <p:cNvPr id="8" name="object 8"/>
          <p:cNvGrpSpPr/>
          <p:nvPr/>
        </p:nvGrpSpPr>
        <p:grpSpPr>
          <a:xfrm>
            <a:off x="91439" y="100584"/>
            <a:ext cx="9052560" cy="6757670"/>
            <a:chOff x="91439" y="100584"/>
            <a:chExt cx="9052560" cy="6757670"/>
          </a:xfrm>
        </p:grpSpPr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12407" y="3584448"/>
              <a:ext cx="2831591" cy="327355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509385" y="3780231"/>
              <a:ext cx="2450973" cy="286740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898647" y="2106167"/>
              <a:ext cx="3803904" cy="2663951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096006" y="2303779"/>
              <a:ext cx="3212972" cy="2073021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130295" y="4312918"/>
              <a:ext cx="3240024" cy="2545080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325622" y="4510163"/>
              <a:ext cx="2649220" cy="2242693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1439" y="2987039"/>
              <a:ext cx="2865120" cy="350215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88099" y="3184067"/>
              <a:ext cx="2273427" cy="2911602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312407" y="100584"/>
              <a:ext cx="2740151" cy="331622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509385" y="297179"/>
              <a:ext cx="2148204" cy="2725038"/>
            </a:xfrm>
            <a:prstGeom prst="rect">
              <a:avLst/>
            </a:prstGeom>
          </p:spPr>
        </p:pic>
      </p:grp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584098" y="6002832"/>
            <a:ext cx="1688464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b="0" spc="-10" dirty="0">
                <a:solidFill>
                  <a:srgbClr val="000000"/>
                </a:solidFill>
                <a:latin typeface="Calibri"/>
                <a:cs typeface="Calibri"/>
              </a:rPr>
              <a:t>Music</a:t>
            </a:r>
            <a:endParaRPr sz="5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72134" y="3604336"/>
            <a:ext cx="7740650" cy="2970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>
                <a:latin typeface="Calibri"/>
                <a:cs typeface="Calibri"/>
              </a:rPr>
              <a:t>Snack</a:t>
            </a:r>
            <a:r>
              <a:rPr sz="5400" spc="-10" dirty="0">
                <a:latin typeface="Calibri"/>
                <a:cs typeface="Calibri"/>
              </a:rPr>
              <a:t> Times</a:t>
            </a:r>
            <a:endParaRPr sz="5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5400">
              <a:latin typeface="Calibri"/>
              <a:cs typeface="Calibri"/>
            </a:endParaRPr>
          </a:p>
          <a:p>
            <a:pPr marL="4259580">
              <a:lnSpc>
                <a:spcPct val="100000"/>
              </a:lnSpc>
              <a:spcBef>
                <a:spcPts val="3635"/>
              </a:spcBef>
            </a:pPr>
            <a:r>
              <a:rPr sz="5400" dirty="0">
                <a:latin typeface="Calibri"/>
                <a:cs typeface="Calibri"/>
              </a:rPr>
              <a:t>Lunch</a:t>
            </a:r>
            <a:r>
              <a:rPr sz="5400" spc="-5" dirty="0">
                <a:latin typeface="Calibri"/>
                <a:cs typeface="Calibri"/>
              </a:rPr>
              <a:t> </a:t>
            </a:r>
            <a:r>
              <a:rPr sz="5400" spc="-10" dirty="0">
                <a:latin typeface="Calibri"/>
                <a:cs typeface="Calibri"/>
              </a:rPr>
              <a:t>Times</a:t>
            </a:r>
            <a:endParaRPr sz="54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248655" y="451104"/>
            <a:ext cx="3335020" cy="2727960"/>
            <a:chOff x="5248655" y="451104"/>
            <a:chExt cx="3335020" cy="272796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48655" y="451104"/>
              <a:ext cx="3334511" cy="272796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44616" y="648462"/>
              <a:ext cx="2743200" cy="2137282"/>
            </a:xfrm>
            <a:prstGeom prst="rect">
              <a:avLst/>
            </a:prstGeom>
          </p:spPr>
        </p:pic>
      </p:grpSp>
      <p:grpSp>
        <p:nvGrpSpPr>
          <p:cNvPr id="6" name="object 6"/>
          <p:cNvGrpSpPr/>
          <p:nvPr/>
        </p:nvGrpSpPr>
        <p:grpSpPr>
          <a:xfrm>
            <a:off x="4986528" y="3288791"/>
            <a:ext cx="3962400" cy="2451100"/>
            <a:chOff x="4986528" y="3288791"/>
            <a:chExt cx="3962400" cy="2451100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86528" y="3288791"/>
              <a:ext cx="3962400" cy="245059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83632" y="3485260"/>
              <a:ext cx="3369437" cy="1860295"/>
            </a:xfrm>
            <a:prstGeom prst="rect">
              <a:avLst/>
            </a:prstGeom>
          </p:spPr>
        </p:pic>
      </p:grpSp>
      <p:grpSp>
        <p:nvGrpSpPr>
          <p:cNvPr id="9" name="object 9"/>
          <p:cNvGrpSpPr/>
          <p:nvPr/>
        </p:nvGrpSpPr>
        <p:grpSpPr>
          <a:xfrm>
            <a:off x="1115567" y="94488"/>
            <a:ext cx="3335020" cy="3655060"/>
            <a:chOff x="1115567" y="94488"/>
            <a:chExt cx="3335020" cy="3655060"/>
          </a:xfrm>
        </p:grpSpPr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15567" y="94488"/>
              <a:ext cx="3334511" cy="3654551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11020" y="289814"/>
              <a:ext cx="2743200" cy="3063240"/>
            </a:xfrm>
            <a:prstGeom prst="rect">
              <a:avLst/>
            </a:prstGeom>
          </p:spPr>
        </p:pic>
      </p:grpSp>
      <p:grpSp>
        <p:nvGrpSpPr>
          <p:cNvPr id="12" name="object 12"/>
          <p:cNvGrpSpPr/>
          <p:nvPr/>
        </p:nvGrpSpPr>
        <p:grpSpPr>
          <a:xfrm>
            <a:off x="1115567" y="4575047"/>
            <a:ext cx="3335020" cy="2018030"/>
            <a:chOff x="1115567" y="4575047"/>
            <a:chExt cx="3335020" cy="2018030"/>
          </a:xfrm>
        </p:grpSpPr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15567" y="4575047"/>
              <a:ext cx="3334511" cy="2017776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11020" y="4771478"/>
              <a:ext cx="2743200" cy="142773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89280" y="5788863"/>
            <a:ext cx="260286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30" dirty="0">
                <a:latin typeface="Calibri"/>
                <a:cs typeface="Calibri"/>
              </a:rPr>
              <a:t>Role-</a:t>
            </a:r>
            <a:r>
              <a:rPr sz="5400" spc="-20" dirty="0">
                <a:latin typeface="Calibri"/>
                <a:cs typeface="Calibri"/>
              </a:rPr>
              <a:t>play</a:t>
            </a:r>
            <a:endParaRPr sz="54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0103" y="131063"/>
            <a:ext cx="9074150" cy="6419215"/>
            <a:chOff x="70103" y="131063"/>
            <a:chExt cx="9074150" cy="641921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103" y="256031"/>
              <a:ext cx="3334512" cy="276758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7220" y="451484"/>
              <a:ext cx="2743200" cy="217639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3256" y="2877312"/>
              <a:ext cx="3334512" cy="27432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40296" y="3073908"/>
              <a:ext cx="2743200" cy="215061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425183" y="131063"/>
              <a:ext cx="2313432" cy="335889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623303" y="327786"/>
              <a:ext cx="1721993" cy="276821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019800" y="3438143"/>
              <a:ext cx="3124200" cy="311200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217031" y="3635057"/>
              <a:ext cx="2534411" cy="252107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328415" y="256031"/>
              <a:ext cx="2737104" cy="252374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523995" y="453643"/>
              <a:ext cx="2148204" cy="1931924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328415" y="2651759"/>
              <a:ext cx="2737104" cy="3297936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523995" y="2847847"/>
              <a:ext cx="2148204" cy="270725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75031" y="5645302"/>
            <a:ext cx="316738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50" dirty="0">
                <a:latin typeface="Calibri"/>
                <a:cs typeface="Calibri"/>
              </a:rPr>
              <a:t>Technology</a:t>
            </a:r>
            <a:endParaRPr sz="54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3813048" cy="318516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3718" y="163703"/>
              <a:ext cx="3233801" cy="262661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46703" y="2243327"/>
              <a:ext cx="3032760" cy="235000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544823" y="2440558"/>
              <a:ext cx="2440431" cy="175768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821679" y="0"/>
              <a:ext cx="3322320" cy="277672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018784" y="164845"/>
              <a:ext cx="2931033" cy="221741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5552" y="3236976"/>
              <a:ext cx="3334512" cy="260908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23798" y="3432809"/>
              <a:ext cx="2743200" cy="201752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416296" y="4102606"/>
              <a:ext cx="3727704" cy="2755392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611621" y="4298721"/>
              <a:ext cx="3338195" cy="238366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31265" y="390220"/>
            <a:ext cx="4886325" cy="13068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8890">
              <a:lnSpc>
                <a:spcPct val="100000"/>
              </a:lnSpc>
              <a:spcBef>
                <a:spcPts val="100"/>
              </a:spcBef>
            </a:pP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Capturing</a:t>
            </a:r>
            <a:r>
              <a:rPr sz="4200" spc="-6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your</a:t>
            </a:r>
            <a:r>
              <a:rPr sz="4200" spc="-7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spc="-25" dirty="0">
                <a:solidFill>
                  <a:srgbClr val="008000"/>
                </a:solidFill>
                <a:latin typeface="Calibri"/>
                <a:cs typeface="Calibri"/>
              </a:rPr>
              <a:t>Child’s </a:t>
            </a: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Learning</a:t>
            </a:r>
            <a:r>
              <a:rPr sz="4200" spc="-2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dirty="0">
                <a:solidFill>
                  <a:srgbClr val="008000"/>
                </a:solidFill>
                <a:latin typeface="Calibri"/>
                <a:cs typeface="Calibri"/>
              </a:rPr>
              <a:t>and</a:t>
            </a:r>
            <a:r>
              <a:rPr sz="4200" spc="-3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4200" spc="-20" dirty="0">
                <a:solidFill>
                  <a:srgbClr val="008000"/>
                </a:solidFill>
                <a:latin typeface="Calibri"/>
                <a:cs typeface="Calibri"/>
              </a:rPr>
              <a:t>Progress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8416" y="1863343"/>
            <a:ext cx="5977890" cy="34423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16535" marR="5080" indent="-204470">
              <a:lnSpc>
                <a:spcPct val="100000"/>
              </a:lnSpc>
              <a:spcBef>
                <a:spcPts val="105"/>
              </a:spcBef>
            </a:pPr>
            <a:r>
              <a:rPr sz="2800" b="1" spc="-20" dirty="0">
                <a:latin typeface="Calibri"/>
                <a:cs typeface="Calibri"/>
              </a:rPr>
              <a:t>Tapestry</a:t>
            </a:r>
            <a:r>
              <a:rPr sz="2800" b="1" spc="-8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is</a:t>
            </a:r>
            <a:r>
              <a:rPr sz="2800" spc="-1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an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on-</a:t>
            </a:r>
            <a:r>
              <a:rPr sz="2800" dirty="0">
                <a:latin typeface="Calibri"/>
                <a:cs typeface="Calibri"/>
              </a:rPr>
              <a:t>line</a:t>
            </a:r>
            <a:r>
              <a:rPr sz="2800" spc="-3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interactive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learning </a:t>
            </a:r>
            <a:r>
              <a:rPr sz="2800" dirty="0">
                <a:latin typeface="Calibri"/>
                <a:cs typeface="Calibri"/>
              </a:rPr>
              <a:t>log</a:t>
            </a:r>
            <a:r>
              <a:rPr sz="2800" spc="-9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that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we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use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to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capture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and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record </a:t>
            </a:r>
            <a:r>
              <a:rPr sz="2800" spc="-20" dirty="0">
                <a:latin typeface="Calibri"/>
                <a:cs typeface="Calibri"/>
              </a:rPr>
              <a:t>children’s</a:t>
            </a:r>
            <a:r>
              <a:rPr sz="2800" spc="-3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learning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and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progress.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It</a:t>
            </a:r>
            <a:r>
              <a:rPr sz="2800" spc="-3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is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spc="-50" dirty="0">
                <a:latin typeface="Calibri"/>
                <a:cs typeface="Calibri"/>
              </a:rPr>
              <a:t>a </a:t>
            </a:r>
            <a:r>
              <a:rPr sz="2800" dirty="0">
                <a:latin typeface="Calibri"/>
                <a:cs typeface="Calibri"/>
              </a:rPr>
              <a:t>valuable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communication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tool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between</a:t>
            </a:r>
            <a:endParaRPr sz="28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0"/>
              </a:spcBef>
            </a:pPr>
            <a:r>
              <a:rPr sz="2800" dirty="0">
                <a:latin typeface="Calibri"/>
                <a:cs typeface="Calibri"/>
              </a:rPr>
              <a:t>home</a:t>
            </a:r>
            <a:r>
              <a:rPr sz="2800" spc="-2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and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school.</a:t>
            </a:r>
            <a:endParaRPr sz="2800">
              <a:latin typeface="Calibri"/>
              <a:cs typeface="Calibri"/>
            </a:endParaRPr>
          </a:p>
          <a:p>
            <a:pPr marL="40005" marR="34290" algn="ctr">
              <a:lnSpc>
                <a:spcPct val="100000"/>
              </a:lnSpc>
            </a:pPr>
            <a:r>
              <a:rPr sz="2800" dirty="0">
                <a:latin typeface="Calibri"/>
                <a:cs typeface="Calibri"/>
              </a:rPr>
              <a:t>More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information</a:t>
            </a:r>
            <a:r>
              <a:rPr sz="2800" spc="-9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will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follow</a:t>
            </a:r>
            <a:r>
              <a:rPr sz="2800" spc="-10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about</a:t>
            </a:r>
            <a:r>
              <a:rPr sz="2800" spc="-3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using </a:t>
            </a:r>
            <a:r>
              <a:rPr sz="2800" spc="-25" dirty="0">
                <a:latin typeface="Calibri"/>
                <a:cs typeface="Calibri"/>
              </a:rPr>
              <a:t>Tapestry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at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home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when</a:t>
            </a:r>
            <a:r>
              <a:rPr sz="2800" spc="-3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your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child</a:t>
            </a:r>
            <a:r>
              <a:rPr sz="2800" spc="-3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starts school.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090927" y="5230367"/>
            <a:ext cx="4819015" cy="1417320"/>
            <a:chOff x="2090927" y="5230367"/>
            <a:chExt cx="4819015" cy="141732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90927" y="5230367"/>
              <a:ext cx="4818887" cy="141732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85999" y="5424639"/>
              <a:ext cx="4429125" cy="1028700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6513576" y="2532888"/>
            <a:ext cx="2472055" cy="2085339"/>
            <a:chOff x="6513576" y="2532888"/>
            <a:chExt cx="2472055" cy="2085339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513576" y="2532888"/>
              <a:ext cx="2471928" cy="208483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709537" y="2728595"/>
              <a:ext cx="2079498" cy="1695068"/>
            </a:xfrm>
            <a:prstGeom prst="rect">
              <a:avLst/>
            </a:prstGeom>
          </p:spPr>
        </p:pic>
      </p:grpSp>
      <p:grpSp>
        <p:nvGrpSpPr>
          <p:cNvPr id="10" name="object 10"/>
          <p:cNvGrpSpPr/>
          <p:nvPr/>
        </p:nvGrpSpPr>
        <p:grpSpPr>
          <a:xfrm>
            <a:off x="6513576" y="192023"/>
            <a:ext cx="1905000" cy="1737360"/>
            <a:chOff x="6513576" y="192023"/>
            <a:chExt cx="1905000" cy="1737360"/>
          </a:xfrm>
        </p:grpSpPr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513576" y="192023"/>
              <a:ext cx="1905000" cy="173736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710045" y="388111"/>
              <a:ext cx="1512189" cy="134708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2437" y="341528"/>
            <a:ext cx="6360160" cy="1000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0"/>
              </a:spcBef>
            </a:pPr>
            <a:r>
              <a:rPr sz="3200" spc="-10" dirty="0">
                <a:solidFill>
                  <a:srgbClr val="008000"/>
                </a:solidFill>
                <a:latin typeface="Calibri"/>
                <a:cs typeface="Calibri"/>
              </a:rPr>
              <a:t>Welcome</a:t>
            </a:r>
            <a:r>
              <a:rPr sz="3200" spc="-7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008000"/>
                </a:solidFill>
                <a:latin typeface="Calibri"/>
                <a:cs typeface="Calibri"/>
              </a:rPr>
              <a:t>to</a:t>
            </a:r>
            <a:r>
              <a:rPr sz="3200" spc="-9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008000"/>
                </a:solidFill>
                <a:latin typeface="Calibri"/>
                <a:cs typeface="Calibri"/>
              </a:rPr>
              <a:t>St</a:t>
            </a:r>
            <a:r>
              <a:rPr sz="3200" spc="-9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spc="-20" dirty="0">
                <a:solidFill>
                  <a:srgbClr val="008000"/>
                </a:solidFill>
                <a:latin typeface="Calibri"/>
                <a:cs typeface="Calibri"/>
              </a:rPr>
              <a:t>Aldhelm’s</a:t>
            </a:r>
            <a:r>
              <a:rPr sz="3200" spc="-7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008000"/>
                </a:solidFill>
                <a:latin typeface="Calibri"/>
                <a:cs typeface="Calibri"/>
              </a:rPr>
              <a:t>Booklet</a:t>
            </a:r>
            <a:r>
              <a:rPr sz="3200" spc="-9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spc="-25" dirty="0">
                <a:solidFill>
                  <a:srgbClr val="008000"/>
                </a:solidFill>
                <a:latin typeface="Calibri"/>
                <a:cs typeface="Calibri"/>
              </a:rPr>
              <a:t>and </a:t>
            </a:r>
            <a:r>
              <a:rPr sz="3200" dirty="0">
                <a:solidFill>
                  <a:srgbClr val="008000"/>
                </a:solidFill>
                <a:latin typeface="Calibri"/>
                <a:cs typeface="Calibri"/>
              </a:rPr>
              <a:t>Early</a:t>
            </a:r>
            <a:r>
              <a:rPr sz="3200" spc="-12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spc="-35" dirty="0">
                <a:solidFill>
                  <a:srgbClr val="008000"/>
                </a:solidFill>
                <a:latin typeface="Calibri"/>
                <a:cs typeface="Calibri"/>
              </a:rPr>
              <a:t>Years</a:t>
            </a:r>
            <a:r>
              <a:rPr sz="3200" spc="-8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008000"/>
                </a:solidFill>
                <a:latin typeface="Calibri"/>
                <a:cs typeface="Calibri"/>
              </a:rPr>
              <a:t>Foundation</a:t>
            </a:r>
            <a:r>
              <a:rPr sz="3200" spc="-11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008000"/>
                </a:solidFill>
                <a:latin typeface="Calibri"/>
                <a:cs typeface="Calibri"/>
              </a:rPr>
              <a:t>Stage</a:t>
            </a:r>
            <a:r>
              <a:rPr sz="3200" spc="-14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008000"/>
                </a:solidFill>
                <a:latin typeface="Calibri"/>
                <a:cs typeface="Calibri"/>
              </a:rPr>
              <a:t>Policy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02437" y="1600695"/>
            <a:ext cx="8274684" cy="34867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0"/>
              </a:spcBef>
            </a:pPr>
            <a:r>
              <a:rPr sz="2000" dirty="0">
                <a:latin typeface="Calibri"/>
                <a:cs typeface="Calibri"/>
              </a:rPr>
              <a:t>Our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useful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Welcome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St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Aldhelm’s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Booklet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will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provide</a:t>
            </a:r>
            <a:r>
              <a:rPr sz="2000" spc="-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lots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information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and </a:t>
            </a:r>
            <a:r>
              <a:rPr sz="2000" dirty="0">
                <a:latin typeface="Calibri"/>
                <a:cs typeface="Calibri"/>
              </a:rPr>
              <a:t>details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about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our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school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preparing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start.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hope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that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this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will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answer </a:t>
            </a:r>
            <a:r>
              <a:rPr sz="2000" dirty="0">
                <a:latin typeface="Calibri"/>
                <a:cs typeface="Calibri"/>
              </a:rPr>
              <a:t>lots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questions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may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have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prompt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some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that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may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like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ask.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950">
              <a:latin typeface="Calibri"/>
              <a:cs typeface="Calibri"/>
            </a:endParaRPr>
          </a:p>
          <a:p>
            <a:pPr marL="12700" marR="314960">
              <a:lnSpc>
                <a:spcPct val="100000"/>
              </a:lnSpc>
            </a:pPr>
            <a:r>
              <a:rPr sz="2000" dirty="0">
                <a:latin typeface="Calibri"/>
                <a:cs typeface="Calibri"/>
              </a:rPr>
              <a:t>The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EYFS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Policy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provides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detail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what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how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it.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It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shares </a:t>
            </a:r>
            <a:r>
              <a:rPr sz="2000" dirty="0">
                <a:latin typeface="Calibri"/>
                <a:cs typeface="Calibri"/>
              </a:rPr>
              <a:t>how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our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whole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school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ethos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Christian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values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begin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reception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year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underpin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all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our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learning.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Both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documents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are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attached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email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for </a:t>
            </a:r>
            <a:r>
              <a:rPr sz="2000" spc="-20" dirty="0">
                <a:latin typeface="Calibri"/>
                <a:cs typeface="Calibri"/>
              </a:rPr>
              <a:t>you.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Calibri"/>
              <a:cs typeface="Calibri"/>
            </a:endParaRPr>
          </a:p>
          <a:p>
            <a:pPr marL="391795">
              <a:lnSpc>
                <a:spcPct val="100000"/>
              </a:lnSpc>
            </a:pPr>
            <a:r>
              <a:rPr sz="2400" b="1" i="1" spc="85" dirty="0">
                <a:solidFill>
                  <a:srgbClr val="008000"/>
                </a:solidFill>
                <a:latin typeface="Verdana"/>
                <a:cs typeface="Verdana"/>
              </a:rPr>
              <a:t>Learning</a:t>
            </a:r>
            <a:r>
              <a:rPr sz="2400" b="1" i="1" spc="-180" dirty="0">
                <a:solidFill>
                  <a:srgbClr val="008000"/>
                </a:solidFill>
                <a:latin typeface="Verdana"/>
                <a:cs typeface="Verdana"/>
              </a:rPr>
              <a:t> </a:t>
            </a:r>
            <a:r>
              <a:rPr sz="2400" b="1" i="1" spc="-75" dirty="0">
                <a:solidFill>
                  <a:srgbClr val="008000"/>
                </a:solidFill>
                <a:latin typeface="Verdana"/>
                <a:cs typeface="Verdana"/>
              </a:rPr>
              <a:t>together</a:t>
            </a:r>
            <a:r>
              <a:rPr sz="2400" b="1" i="1" spc="-130" dirty="0">
                <a:solidFill>
                  <a:srgbClr val="008000"/>
                </a:solidFill>
                <a:latin typeface="Verdana"/>
                <a:cs typeface="Verdana"/>
              </a:rPr>
              <a:t> </a:t>
            </a:r>
            <a:r>
              <a:rPr sz="2400" b="1" i="1" spc="-75" dirty="0">
                <a:solidFill>
                  <a:srgbClr val="008000"/>
                </a:solidFill>
                <a:latin typeface="Verdana"/>
                <a:cs typeface="Verdana"/>
              </a:rPr>
              <a:t>for</a:t>
            </a:r>
            <a:r>
              <a:rPr sz="2400" b="1" i="1" spc="-180" dirty="0">
                <a:solidFill>
                  <a:srgbClr val="008000"/>
                </a:solidFill>
                <a:latin typeface="Verdana"/>
                <a:cs typeface="Verdana"/>
              </a:rPr>
              <a:t> </a:t>
            </a:r>
            <a:r>
              <a:rPr sz="2400" b="1" i="1" spc="-35" dirty="0">
                <a:solidFill>
                  <a:srgbClr val="008000"/>
                </a:solidFill>
                <a:latin typeface="Verdana"/>
                <a:cs typeface="Verdana"/>
              </a:rPr>
              <a:t>life</a:t>
            </a:r>
            <a:r>
              <a:rPr sz="2400" b="1" i="1" spc="-210" dirty="0">
                <a:solidFill>
                  <a:srgbClr val="008000"/>
                </a:solidFill>
                <a:latin typeface="Verdana"/>
                <a:cs typeface="Verdana"/>
              </a:rPr>
              <a:t> </a:t>
            </a:r>
            <a:r>
              <a:rPr sz="2400" b="1" i="1" spc="200" dirty="0">
                <a:solidFill>
                  <a:srgbClr val="008000"/>
                </a:solidFill>
                <a:latin typeface="Verdana"/>
                <a:cs typeface="Verdana"/>
              </a:rPr>
              <a:t>in</a:t>
            </a:r>
            <a:r>
              <a:rPr sz="2400" b="1" i="1" spc="-145" dirty="0">
                <a:solidFill>
                  <a:srgbClr val="008000"/>
                </a:solidFill>
                <a:latin typeface="Verdana"/>
                <a:cs typeface="Verdana"/>
              </a:rPr>
              <a:t> </a:t>
            </a:r>
            <a:r>
              <a:rPr sz="2400" b="1" i="1" spc="160" dirty="0">
                <a:solidFill>
                  <a:srgbClr val="008000"/>
                </a:solidFill>
                <a:latin typeface="Verdana"/>
                <a:cs typeface="Verdana"/>
              </a:rPr>
              <a:t>all</a:t>
            </a:r>
            <a:r>
              <a:rPr sz="2400" b="1" i="1" spc="-160" dirty="0">
                <a:solidFill>
                  <a:srgbClr val="008000"/>
                </a:solidFill>
                <a:latin typeface="Verdana"/>
                <a:cs typeface="Verdana"/>
              </a:rPr>
              <a:t> </a:t>
            </a:r>
            <a:r>
              <a:rPr sz="2400" b="1" i="1" spc="-130" dirty="0">
                <a:solidFill>
                  <a:srgbClr val="008000"/>
                </a:solidFill>
                <a:latin typeface="Verdana"/>
                <a:cs typeface="Verdana"/>
              </a:rPr>
              <a:t>it’s</a:t>
            </a:r>
            <a:r>
              <a:rPr sz="2400" b="1" i="1" spc="-125" dirty="0">
                <a:solidFill>
                  <a:srgbClr val="008000"/>
                </a:solidFill>
                <a:latin typeface="Verdana"/>
                <a:cs typeface="Verdana"/>
              </a:rPr>
              <a:t> </a:t>
            </a:r>
            <a:r>
              <a:rPr sz="2400" b="1" i="1" spc="-10" dirty="0">
                <a:solidFill>
                  <a:srgbClr val="008000"/>
                </a:solidFill>
                <a:latin typeface="Verdana"/>
                <a:cs typeface="Verdana"/>
              </a:rPr>
              <a:t>fullness</a:t>
            </a:r>
            <a:endParaRPr sz="2400">
              <a:latin typeface="Verdana"/>
              <a:cs typeface="Verdana"/>
            </a:endParaRPr>
          </a:p>
          <a:p>
            <a:pPr marR="27305" algn="ctr">
              <a:lnSpc>
                <a:spcPct val="100000"/>
              </a:lnSpc>
            </a:pPr>
            <a:r>
              <a:rPr sz="2400" b="1" i="1" spc="405" dirty="0">
                <a:solidFill>
                  <a:srgbClr val="008000"/>
                </a:solidFill>
                <a:latin typeface="Palatino Linotype"/>
                <a:cs typeface="Palatino Linotype"/>
              </a:rPr>
              <a:t>~</a:t>
            </a:r>
            <a:r>
              <a:rPr sz="2400" b="1" i="1" spc="165" dirty="0">
                <a:solidFill>
                  <a:srgbClr val="008000"/>
                </a:solidFill>
                <a:latin typeface="Palatino Linotype"/>
                <a:cs typeface="Palatino Linotype"/>
              </a:rPr>
              <a:t> </a:t>
            </a:r>
            <a:r>
              <a:rPr sz="2400" b="1" i="1" spc="380" dirty="0">
                <a:solidFill>
                  <a:srgbClr val="008000"/>
                </a:solidFill>
                <a:latin typeface="Palatino Linotype"/>
                <a:cs typeface="Palatino Linotype"/>
              </a:rPr>
              <a:t>John</a:t>
            </a:r>
            <a:r>
              <a:rPr sz="2400" b="1" i="1" spc="10" dirty="0">
                <a:solidFill>
                  <a:srgbClr val="008000"/>
                </a:solidFill>
                <a:latin typeface="Palatino Linotype"/>
                <a:cs typeface="Palatino Linotype"/>
              </a:rPr>
              <a:t> </a:t>
            </a:r>
            <a:r>
              <a:rPr sz="2400" b="1" i="1" spc="295" dirty="0">
                <a:solidFill>
                  <a:srgbClr val="008000"/>
                </a:solidFill>
                <a:latin typeface="Palatino Linotype"/>
                <a:cs typeface="Palatino Linotype"/>
              </a:rPr>
              <a:t>10:10</a:t>
            </a:r>
            <a:endParaRPr sz="2400">
              <a:latin typeface="Palatino Linotype"/>
              <a:cs typeface="Palatino Linotype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dirty="0">
                <a:solidFill>
                  <a:srgbClr val="008000"/>
                </a:solidFill>
                <a:latin typeface="Calibri"/>
                <a:cs typeface="Calibri"/>
              </a:rPr>
              <a:t>‘My</a:t>
            </a:r>
            <a:r>
              <a:rPr sz="3200" spc="-7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spc="-25" dirty="0">
                <a:solidFill>
                  <a:srgbClr val="008000"/>
                </a:solidFill>
                <a:latin typeface="Calibri"/>
                <a:cs typeface="Calibri"/>
              </a:rPr>
              <a:t>Transition</a:t>
            </a:r>
            <a:r>
              <a:rPr sz="3200" spc="-7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008000"/>
                </a:solidFill>
                <a:latin typeface="Calibri"/>
                <a:cs typeface="Calibri"/>
              </a:rPr>
              <a:t>Book’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4370" y="1969084"/>
            <a:ext cx="4937760" cy="276923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99"/>
              </a:lnSpc>
              <a:spcBef>
                <a:spcPts val="90"/>
              </a:spcBef>
            </a:pPr>
            <a:r>
              <a:rPr sz="2000" dirty="0">
                <a:latin typeface="Calibri"/>
                <a:cs typeface="Calibri"/>
              </a:rPr>
              <a:t>‘My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Transition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Book’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has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been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created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you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share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with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your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child.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It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has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child</a:t>
            </a:r>
            <a:r>
              <a:rPr sz="2000" spc="-10" dirty="0">
                <a:latin typeface="Calibri"/>
                <a:cs typeface="Calibri"/>
              </a:rPr>
              <a:t> friendly photographs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our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school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site,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including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the </a:t>
            </a:r>
            <a:r>
              <a:rPr sz="2000" dirty="0">
                <a:latin typeface="Calibri"/>
                <a:cs typeface="Calibri"/>
              </a:rPr>
              <a:t>Reception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Classroom,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undercover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outside </a:t>
            </a:r>
            <a:r>
              <a:rPr sz="2000" dirty="0">
                <a:latin typeface="Calibri"/>
                <a:cs typeface="Calibri"/>
              </a:rPr>
              <a:t>areas,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well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photographs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key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adults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that </a:t>
            </a:r>
            <a:r>
              <a:rPr sz="2000" dirty="0">
                <a:latin typeface="Calibri"/>
                <a:cs typeface="Calibri"/>
              </a:rPr>
              <a:t>your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child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start to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get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know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by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name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and </a:t>
            </a:r>
            <a:r>
              <a:rPr sz="2000" dirty="0">
                <a:latin typeface="Calibri"/>
                <a:cs typeface="Calibri"/>
              </a:rPr>
              <a:t>sight.</a:t>
            </a:r>
            <a:r>
              <a:rPr sz="2000" spc="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book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on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following </a:t>
            </a:r>
            <a:r>
              <a:rPr sz="2000" dirty="0">
                <a:latin typeface="Calibri"/>
                <a:cs typeface="Calibri"/>
              </a:rPr>
              <a:t>slides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is </a:t>
            </a:r>
            <a:r>
              <a:rPr sz="2000" dirty="0">
                <a:latin typeface="Calibri"/>
                <a:cs typeface="Calibri"/>
              </a:rPr>
              <a:t>also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attached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document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should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wish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to </a:t>
            </a:r>
            <a:r>
              <a:rPr sz="2000" dirty="0">
                <a:latin typeface="Calibri"/>
                <a:cs typeface="Calibri"/>
              </a:rPr>
              <a:t>print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share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with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your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child.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97296" y="1234439"/>
            <a:ext cx="2956559" cy="38862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44567" y="624840"/>
            <a:ext cx="4117847" cy="544372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E3E5A3-3495-BBB8-2FA6-71E28D6ED8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082" y="658231"/>
            <a:ext cx="3986925" cy="5366706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90143" y="490727"/>
            <a:ext cx="8397240" cy="5483860"/>
            <a:chOff x="390143" y="490727"/>
            <a:chExt cx="8397240" cy="548386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0143" y="496823"/>
              <a:ext cx="4184904" cy="547420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14672" y="490727"/>
              <a:ext cx="4172712" cy="548335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75560" y="463295"/>
            <a:ext cx="4285488" cy="565404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708913" y="1161034"/>
            <a:ext cx="3388360" cy="488315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indent="163830">
              <a:lnSpc>
                <a:spcPct val="101499"/>
              </a:lnSpc>
              <a:spcBef>
                <a:spcPts val="80"/>
              </a:spcBef>
            </a:pP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In</a:t>
            </a:r>
            <a:r>
              <a:rPr sz="1000" spc="90" dirty="0">
                <a:solidFill>
                  <a:srgbClr val="625C61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Recep</a:t>
            </a:r>
            <a:r>
              <a:rPr sz="1000" dirty="0">
                <a:solidFill>
                  <a:srgbClr val="6B7270"/>
                </a:solidFill>
                <a:latin typeface="Comic Sans MS"/>
                <a:cs typeface="Comic Sans MS"/>
              </a:rPr>
              <a:t>t</a:t>
            </a:r>
            <a:r>
              <a:rPr sz="1000" dirty="0">
                <a:solidFill>
                  <a:srgbClr val="564A59"/>
                </a:solidFill>
                <a:latin typeface="Comic Sans MS"/>
                <a:cs typeface="Comic Sans MS"/>
              </a:rPr>
              <a:t>i</a:t>
            </a:r>
            <a:r>
              <a:rPr sz="1000" dirty="0">
                <a:solidFill>
                  <a:srgbClr val="6B7270"/>
                </a:solidFill>
                <a:latin typeface="Comic Sans MS"/>
                <a:cs typeface="Comic Sans MS"/>
              </a:rPr>
              <a:t>o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n</a:t>
            </a:r>
            <a:r>
              <a:rPr sz="1000" dirty="0">
                <a:solidFill>
                  <a:srgbClr val="6B7270"/>
                </a:solidFill>
                <a:latin typeface="Comic Sans MS"/>
                <a:cs typeface="Comic Sans MS"/>
              </a:rPr>
              <a:t>,</a:t>
            </a:r>
            <a:r>
              <a:rPr sz="1000" spc="95" dirty="0">
                <a:solidFill>
                  <a:srgbClr val="6B7270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we</a:t>
            </a:r>
            <a:r>
              <a:rPr sz="1000" spc="55" dirty="0">
                <a:solidFill>
                  <a:srgbClr val="625C61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have</a:t>
            </a:r>
            <a:r>
              <a:rPr sz="1000" spc="20" dirty="0">
                <a:solidFill>
                  <a:srgbClr val="625C61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an</a:t>
            </a:r>
            <a:r>
              <a:rPr sz="1000" spc="60" dirty="0">
                <a:solidFill>
                  <a:srgbClr val="625C61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underc</a:t>
            </a:r>
            <a:r>
              <a:rPr sz="1000" dirty="0">
                <a:solidFill>
                  <a:srgbClr val="6B7270"/>
                </a:solidFill>
                <a:latin typeface="Comic Sans MS"/>
                <a:cs typeface="Comic Sans MS"/>
              </a:rPr>
              <a:t>ov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e</a:t>
            </a:r>
            <a:r>
              <a:rPr sz="1000" dirty="0">
                <a:solidFill>
                  <a:srgbClr val="564A59"/>
                </a:solidFill>
                <a:latin typeface="Comic Sans MS"/>
                <a:cs typeface="Comic Sans MS"/>
              </a:rPr>
              <a:t>r</a:t>
            </a:r>
            <a:r>
              <a:rPr sz="1000" spc="35" dirty="0">
                <a:solidFill>
                  <a:srgbClr val="564A59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7C4844"/>
                </a:solidFill>
                <a:latin typeface="Comic Sans MS"/>
                <a:cs typeface="Comic Sans MS"/>
              </a:rPr>
              <a:t>l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ea</a:t>
            </a:r>
            <a:r>
              <a:rPr sz="1000" dirty="0">
                <a:solidFill>
                  <a:srgbClr val="78605C"/>
                </a:solidFill>
                <a:latin typeface="Comic Sans MS"/>
                <a:cs typeface="Comic Sans MS"/>
              </a:rPr>
              <a:t>r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ning</a:t>
            </a:r>
            <a:r>
              <a:rPr sz="1000" spc="30" dirty="0">
                <a:solidFill>
                  <a:srgbClr val="625C61"/>
                </a:solidFill>
                <a:latin typeface="Comic Sans MS"/>
                <a:cs typeface="Comic Sans MS"/>
              </a:rPr>
              <a:t> </a:t>
            </a:r>
            <a:r>
              <a:rPr sz="1000" spc="-20" dirty="0">
                <a:solidFill>
                  <a:srgbClr val="625C61"/>
                </a:solidFill>
                <a:latin typeface="Comic Sans MS"/>
                <a:cs typeface="Comic Sans MS"/>
              </a:rPr>
              <a:t>area </a:t>
            </a:r>
            <a:r>
              <a:rPr sz="1000" dirty="0">
                <a:solidFill>
                  <a:srgbClr val="6B7270"/>
                </a:solidFill>
                <a:latin typeface="Comic Sans MS"/>
                <a:cs typeface="Comic Sans MS"/>
              </a:rPr>
              <a:t>o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u</a:t>
            </a:r>
            <a:r>
              <a:rPr sz="1000" dirty="0">
                <a:solidFill>
                  <a:srgbClr val="564A59"/>
                </a:solidFill>
                <a:latin typeface="Comic Sans MS"/>
                <a:cs typeface="Comic Sans MS"/>
              </a:rPr>
              <a:t>t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s</a:t>
            </a:r>
            <a:r>
              <a:rPr sz="1000" dirty="0">
                <a:solidFill>
                  <a:srgbClr val="564A59"/>
                </a:solidFill>
                <a:latin typeface="Comic Sans MS"/>
                <a:cs typeface="Comic Sans MS"/>
              </a:rPr>
              <a:t>i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de.</a:t>
            </a:r>
            <a:r>
              <a:rPr sz="1000" spc="484" dirty="0">
                <a:solidFill>
                  <a:srgbClr val="625C61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This</a:t>
            </a:r>
            <a:r>
              <a:rPr sz="1000" spc="25" dirty="0">
                <a:solidFill>
                  <a:srgbClr val="625C61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is</a:t>
            </a:r>
            <a:r>
              <a:rPr sz="1000" spc="40" dirty="0">
                <a:solidFill>
                  <a:srgbClr val="625C61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where</a:t>
            </a:r>
            <a:r>
              <a:rPr sz="1000" spc="40" dirty="0">
                <a:solidFill>
                  <a:srgbClr val="625C61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we</a:t>
            </a:r>
            <a:r>
              <a:rPr sz="1000" spc="45" dirty="0">
                <a:solidFill>
                  <a:srgbClr val="625C61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do</a:t>
            </a:r>
            <a:r>
              <a:rPr sz="1000" spc="-15" dirty="0">
                <a:solidFill>
                  <a:srgbClr val="625C61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l</a:t>
            </a:r>
            <a:r>
              <a:rPr sz="1000" dirty="0">
                <a:solidFill>
                  <a:srgbClr val="6B7270"/>
                </a:solidFill>
                <a:latin typeface="Comic Sans MS"/>
                <a:cs typeface="Comic Sans MS"/>
              </a:rPr>
              <a:t>o</a:t>
            </a:r>
            <a:r>
              <a:rPr sz="1000" dirty="0">
                <a:solidFill>
                  <a:srgbClr val="564A59"/>
                </a:solidFill>
                <a:latin typeface="Comic Sans MS"/>
                <a:cs typeface="Comic Sans MS"/>
              </a:rPr>
              <a:t>t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s</a:t>
            </a:r>
            <a:r>
              <a:rPr sz="1000" spc="15" dirty="0">
                <a:solidFill>
                  <a:srgbClr val="625C61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6B7270"/>
                </a:solidFill>
                <a:latin typeface="Comic Sans MS"/>
                <a:cs typeface="Comic Sans MS"/>
              </a:rPr>
              <a:t>o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f a</a:t>
            </a:r>
            <a:r>
              <a:rPr sz="1000" dirty="0">
                <a:solidFill>
                  <a:srgbClr val="6B7270"/>
                </a:solidFill>
                <a:latin typeface="Comic Sans MS"/>
                <a:cs typeface="Comic Sans MS"/>
              </a:rPr>
              <a:t>c</a:t>
            </a:r>
            <a:r>
              <a:rPr sz="1000" dirty="0">
                <a:solidFill>
                  <a:srgbClr val="5C5873"/>
                </a:solidFill>
                <a:latin typeface="Comic Sans MS"/>
                <a:cs typeface="Comic Sans MS"/>
              </a:rPr>
              <a:t>t</a:t>
            </a:r>
            <a:r>
              <a:rPr sz="1000" dirty="0">
                <a:solidFill>
                  <a:srgbClr val="78605C"/>
                </a:solidFill>
                <a:latin typeface="Comic Sans MS"/>
                <a:cs typeface="Comic Sans MS"/>
              </a:rPr>
              <a:t>i</a:t>
            </a:r>
            <a:r>
              <a:rPr sz="1000" dirty="0">
                <a:solidFill>
                  <a:srgbClr val="7C7380"/>
                </a:solidFill>
                <a:latin typeface="Comic Sans MS"/>
                <a:cs typeface="Comic Sans MS"/>
              </a:rPr>
              <a:t>v</a:t>
            </a:r>
            <a:r>
              <a:rPr sz="1000" dirty="0">
                <a:solidFill>
                  <a:srgbClr val="564A59"/>
                </a:solidFill>
                <a:latin typeface="Comic Sans MS"/>
                <a:cs typeface="Comic Sans MS"/>
              </a:rPr>
              <a:t>i</a:t>
            </a:r>
            <a:r>
              <a:rPr sz="1000" dirty="0">
                <a:solidFill>
                  <a:srgbClr val="444064"/>
                </a:solidFill>
                <a:latin typeface="Comic Sans MS"/>
                <a:cs typeface="Comic Sans MS"/>
              </a:rPr>
              <a:t>t</a:t>
            </a:r>
            <a:r>
              <a:rPr sz="1000" dirty="0">
                <a:solidFill>
                  <a:srgbClr val="6B7270"/>
                </a:solidFill>
                <a:latin typeface="Comic Sans MS"/>
                <a:cs typeface="Comic Sans MS"/>
              </a:rPr>
              <a:t>i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es</a:t>
            </a:r>
            <a:r>
              <a:rPr sz="1000" spc="90" dirty="0">
                <a:solidFill>
                  <a:srgbClr val="625C61"/>
                </a:solidFill>
                <a:latin typeface="Comic Sans MS"/>
                <a:cs typeface="Comic Sans MS"/>
              </a:rPr>
              <a:t> </a:t>
            </a:r>
            <a:r>
              <a:rPr sz="1000" spc="-10" dirty="0">
                <a:solidFill>
                  <a:srgbClr val="625C61"/>
                </a:solidFill>
                <a:latin typeface="Comic Sans MS"/>
                <a:cs typeface="Comic Sans MS"/>
              </a:rPr>
              <a:t>includin</a:t>
            </a:r>
            <a:r>
              <a:rPr sz="1000" spc="-10" dirty="0">
                <a:solidFill>
                  <a:srgbClr val="6B7270"/>
                </a:solidFill>
                <a:latin typeface="Comic Sans MS"/>
                <a:cs typeface="Comic Sans MS"/>
              </a:rPr>
              <a:t>g</a:t>
            </a:r>
            <a:endParaRPr sz="1000">
              <a:latin typeface="Comic Sans MS"/>
              <a:cs typeface="Comic Sans MS"/>
            </a:endParaRPr>
          </a:p>
          <a:p>
            <a:pPr marL="891540">
              <a:lnSpc>
                <a:spcPct val="100000"/>
              </a:lnSpc>
              <a:spcBef>
                <a:spcPts val="25"/>
              </a:spcBef>
            </a:pP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play</a:t>
            </a:r>
            <a:r>
              <a:rPr sz="1000" spc="45" dirty="0">
                <a:solidFill>
                  <a:srgbClr val="625C61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6B7270"/>
                </a:solidFill>
                <a:latin typeface="Comic Sans MS"/>
                <a:cs typeface="Comic Sans MS"/>
              </a:rPr>
              <a:t>i</a:t>
            </a:r>
            <a:r>
              <a:rPr sz="1000" dirty="0">
                <a:solidFill>
                  <a:srgbClr val="78605C"/>
                </a:solidFill>
                <a:latin typeface="Comic Sans MS"/>
                <a:cs typeface="Comic Sans MS"/>
              </a:rPr>
              <a:t>n</a:t>
            </a:r>
            <a:r>
              <a:rPr sz="1000" spc="5" dirty="0">
                <a:solidFill>
                  <a:srgbClr val="78605C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7C7864"/>
                </a:solidFill>
                <a:latin typeface="Comic Sans MS"/>
                <a:cs typeface="Comic Sans MS"/>
              </a:rPr>
              <a:t>t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he</a:t>
            </a:r>
            <a:r>
              <a:rPr sz="1000" spc="60" dirty="0">
                <a:solidFill>
                  <a:srgbClr val="625C61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564A59"/>
                </a:solidFill>
                <a:latin typeface="Comic Sans MS"/>
                <a:cs typeface="Comic Sans MS"/>
              </a:rPr>
              <a:t>r</a:t>
            </a:r>
            <a:r>
              <a:rPr sz="1000" dirty="0">
                <a:solidFill>
                  <a:srgbClr val="6B7270"/>
                </a:solidFill>
                <a:latin typeface="Comic Sans MS"/>
                <a:cs typeface="Comic Sans MS"/>
              </a:rPr>
              <a:t>ol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e</a:t>
            </a:r>
            <a:r>
              <a:rPr sz="1000" spc="45" dirty="0">
                <a:solidFill>
                  <a:srgbClr val="625C61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564A59"/>
                </a:solidFill>
                <a:latin typeface="Comic Sans MS"/>
                <a:cs typeface="Comic Sans MS"/>
              </a:rPr>
              <a:t>p</a:t>
            </a:r>
            <a:r>
              <a:rPr sz="1000" dirty="0">
                <a:solidFill>
                  <a:srgbClr val="6B7270"/>
                </a:solidFill>
                <a:latin typeface="Comic Sans MS"/>
                <a:cs typeface="Comic Sans MS"/>
              </a:rPr>
              <a:t>l</a:t>
            </a:r>
            <a:r>
              <a:rPr sz="1000" dirty="0">
                <a:solidFill>
                  <a:srgbClr val="625C61"/>
                </a:solidFill>
                <a:latin typeface="Comic Sans MS"/>
                <a:cs typeface="Comic Sans MS"/>
              </a:rPr>
              <a:t>oy</a:t>
            </a:r>
            <a:r>
              <a:rPr sz="1000" spc="40" dirty="0">
                <a:solidFill>
                  <a:srgbClr val="625C61"/>
                </a:solidFill>
                <a:latin typeface="Comic Sans MS"/>
                <a:cs typeface="Comic Sans MS"/>
              </a:rPr>
              <a:t> </a:t>
            </a:r>
            <a:r>
              <a:rPr sz="1000" spc="-10" dirty="0">
                <a:solidFill>
                  <a:srgbClr val="625C61"/>
                </a:solidFill>
                <a:latin typeface="Comic Sans MS"/>
                <a:cs typeface="Comic Sans MS"/>
              </a:rPr>
              <a:t>area.</a:t>
            </a:r>
            <a:endParaRPr sz="1000">
              <a:latin typeface="Comic Sans MS"/>
              <a:cs typeface="Comic Sans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9238" y="3274695"/>
            <a:ext cx="1129665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solidFill>
                  <a:srgbClr val="695D5E"/>
                </a:solidFill>
                <a:latin typeface="Comic Sans MS"/>
                <a:cs typeface="Comic Sans MS"/>
              </a:rPr>
              <a:t>Construction</a:t>
            </a:r>
            <a:r>
              <a:rPr sz="1000" spc="105" dirty="0">
                <a:solidFill>
                  <a:srgbClr val="695D5E"/>
                </a:solidFill>
                <a:latin typeface="Comic Sans MS"/>
                <a:cs typeface="Comic Sans MS"/>
              </a:rPr>
              <a:t> </a:t>
            </a:r>
            <a:r>
              <a:rPr sz="1000" spc="-20" dirty="0">
                <a:solidFill>
                  <a:srgbClr val="695D5E"/>
                </a:solidFill>
                <a:latin typeface="Comic Sans MS"/>
                <a:cs typeface="Comic Sans MS"/>
              </a:rPr>
              <a:t>Area</a:t>
            </a:r>
            <a:endParaRPr sz="1000">
              <a:latin typeface="Comic Sans MS"/>
              <a:cs typeface="Comic Sans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800730" y="3275457"/>
            <a:ext cx="892175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solidFill>
                  <a:srgbClr val="5D585B"/>
                </a:solidFill>
                <a:latin typeface="Comic Sans MS"/>
                <a:cs typeface="Comic Sans MS"/>
              </a:rPr>
              <a:t>Role</a:t>
            </a:r>
            <a:r>
              <a:rPr sz="1000" spc="30" dirty="0">
                <a:solidFill>
                  <a:srgbClr val="5D585B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5D585B"/>
                </a:solidFill>
                <a:latin typeface="Comic Sans MS"/>
                <a:cs typeface="Comic Sans MS"/>
              </a:rPr>
              <a:t>P</a:t>
            </a:r>
            <a:r>
              <a:rPr sz="1000" dirty="0">
                <a:solidFill>
                  <a:srgbClr val="6F404F"/>
                </a:solidFill>
                <a:latin typeface="Comic Sans MS"/>
                <a:cs typeface="Comic Sans MS"/>
              </a:rPr>
              <a:t>l</a:t>
            </a:r>
            <a:r>
              <a:rPr sz="1000" dirty="0">
                <a:solidFill>
                  <a:srgbClr val="5D585B"/>
                </a:solidFill>
                <a:latin typeface="Comic Sans MS"/>
                <a:cs typeface="Comic Sans MS"/>
              </a:rPr>
              <a:t>o</a:t>
            </a:r>
            <a:r>
              <a:rPr sz="1000" dirty="0">
                <a:solidFill>
                  <a:srgbClr val="64676F"/>
                </a:solidFill>
                <a:latin typeface="Comic Sans MS"/>
                <a:cs typeface="Comic Sans MS"/>
              </a:rPr>
              <a:t>y</a:t>
            </a:r>
            <a:r>
              <a:rPr sz="1000" spc="55" dirty="0">
                <a:solidFill>
                  <a:srgbClr val="64676F"/>
                </a:solidFill>
                <a:latin typeface="Comic Sans MS"/>
                <a:cs typeface="Comic Sans MS"/>
              </a:rPr>
              <a:t> </a:t>
            </a:r>
            <a:r>
              <a:rPr sz="1000" spc="-20" dirty="0">
                <a:solidFill>
                  <a:srgbClr val="5D585B"/>
                </a:solidFill>
                <a:latin typeface="Comic Sans MS"/>
                <a:cs typeface="Comic Sans MS"/>
              </a:rPr>
              <a:t>Area</a:t>
            </a:r>
            <a:endParaRPr sz="1000">
              <a:latin typeface="Comic Sans MS"/>
              <a:cs typeface="Comic Sans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45311" y="5170042"/>
            <a:ext cx="139319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solidFill>
                  <a:srgbClr val="605E64"/>
                </a:solidFill>
                <a:latin typeface="Comic Sans MS"/>
                <a:cs typeface="Comic Sans MS"/>
              </a:rPr>
              <a:t>Sand</a:t>
            </a:r>
            <a:r>
              <a:rPr sz="1000" spc="5" dirty="0">
                <a:solidFill>
                  <a:srgbClr val="605E64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605E64"/>
                </a:solidFill>
                <a:latin typeface="Comic Sans MS"/>
                <a:cs typeface="Comic Sans MS"/>
              </a:rPr>
              <a:t>and</a:t>
            </a:r>
            <a:r>
              <a:rPr sz="1000" spc="70" dirty="0">
                <a:solidFill>
                  <a:srgbClr val="605E64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605E64"/>
                </a:solidFill>
                <a:latin typeface="Comic Sans MS"/>
                <a:cs typeface="Comic Sans MS"/>
              </a:rPr>
              <a:t>Water</a:t>
            </a:r>
            <a:r>
              <a:rPr sz="1000" spc="55" dirty="0">
                <a:solidFill>
                  <a:srgbClr val="605E64"/>
                </a:solidFill>
                <a:latin typeface="Comic Sans MS"/>
                <a:cs typeface="Comic Sans MS"/>
              </a:rPr>
              <a:t> </a:t>
            </a:r>
            <a:r>
              <a:rPr sz="1000" spc="-10" dirty="0">
                <a:solidFill>
                  <a:srgbClr val="676F6B"/>
                </a:solidFill>
                <a:latin typeface="Comic Sans MS"/>
                <a:cs typeface="Comic Sans MS"/>
              </a:rPr>
              <a:t>T</a:t>
            </a:r>
            <a:r>
              <a:rPr sz="1000" spc="-10" dirty="0">
                <a:solidFill>
                  <a:srgbClr val="605E64"/>
                </a:solidFill>
                <a:latin typeface="Comic Sans MS"/>
                <a:cs typeface="Comic Sans MS"/>
              </a:rPr>
              <a:t>rays</a:t>
            </a:r>
            <a:endParaRPr sz="1000">
              <a:latin typeface="Comic Sans MS"/>
              <a:cs typeface="Comic Sans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937764" y="5170042"/>
            <a:ext cx="840105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solidFill>
                  <a:srgbClr val="625D60"/>
                </a:solidFill>
                <a:latin typeface="Comic Sans MS"/>
                <a:cs typeface="Comic Sans MS"/>
              </a:rPr>
              <a:t>Reading</a:t>
            </a:r>
            <a:r>
              <a:rPr sz="1000" spc="90" dirty="0">
                <a:solidFill>
                  <a:srgbClr val="625D60"/>
                </a:solidFill>
                <a:latin typeface="Comic Sans MS"/>
                <a:cs typeface="Comic Sans MS"/>
              </a:rPr>
              <a:t> </a:t>
            </a:r>
            <a:r>
              <a:rPr sz="1000" spc="-20" dirty="0">
                <a:solidFill>
                  <a:srgbClr val="625D60"/>
                </a:solidFill>
                <a:latin typeface="Comic Sans MS"/>
                <a:cs typeface="Comic Sans MS"/>
              </a:rPr>
              <a:t>Shed</a:t>
            </a:r>
            <a:endParaRPr sz="1000">
              <a:latin typeface="Comic Sans MS"/>
              <a:cs typeface="Comic Sans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69890" y="3031363"/>
            <a:ext cx="2698750" cy="427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24635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solidFill>
                  <a:srgbClr val="626266"/>
                </a:solidFill>
                <a:latin typeface="Comic Sans MS"/>
                <a:cs typeface="Comic Sans MS"/>
              </a:rPr>
              <a:t>Scooters</a:t>
            </a:r>
            <a:r>
              <a:rPr sz="1000" spc="35" dirty="0">
                <a:solidFill>
                  <a:srgbClr val="626266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585360"/>
                </a:solidFill>
                <a:latin typeface="Comic Sans MS"/>
                <a:cs typeface="Comic Sans MS"/>
              </a:rPr>
              <a:t>a</a:t>
            </a:r>
            <a:r>
              <a:rPr sz="1000" dirty="0">
                <a:solidFill>
                  <a:srgbClr val="6F524E"/>
                </a:solidFill>
                <a:latin typeface="Comic Sans MS"/>
                <a:cs typeface="Comic Sans MS"/>
              </a:rPr>
              <a:t>n</a:t>
            </a:r>
            <a:r>
              <a:rPr sz="1000" dirty="0">
                <a:solidFill>
                  <a:srgbClr val="626266"/>
                </a:solidFill>
                <a:latin typeface="Comic Sans MS"/>
                <a:cs typeface="Comic Sans MS"/>
              </a:rPr>
              <a:t>d</a:t>
            </a:r>
            <a:r>
              <a:rPr sz="1000" spc="75" dirty="0">
                <a:solidFill>
                  <a:srgbClr val="626266"/>
                </a:solidFill>
                <a:latin typeface="Comic Sans MS"/>
                <a:cs typeface="Comic Sans MS"/>
              </a:rPr>
              <a:t> </a:t>
            </a:r>
            <a:r>
              <a:rPr sz="1000" spc="-20" dirty="0">
                <a:solidFill>
                  <a:srgbClr val="676F78"/>
                </a:solidFill>
                <a:latin typeface="Comic Sans MS"/>
                <a:cs typeface="Comic Sans MS"/>
              </a:rPr>
              <a:t>b</a:t>
            </a:r>
            <a:r>
              <a:rPr sz="1000" spc="-20" dirty="0">
                <a:solidFill>
                  <a:srgbClr val="6F524E"/>
                </a:solidFill>
                <a:latin typeface="Comic Sans MS"/>
                <a:cs typeface="Comic Sans MS"/>
              </a:rPr>
              <a:t>i</a:t>
            </a:r>
            <a:r>
              <a:rPr sz="1000" spc="-20" dirty="0">
                <a:solidFill>
                  <a:srgbClr val="626266"/>
                </a:solidFill>
                <a:latin typeface="Comic Sans MS"/>
                <a:cs typeface="Comic Sans MS"/>
              </a:rPr>
              <a:t>kes</a:t>
            </a:r>
            <a:endParaRPr sz="1000" dirty="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765"/>
              </a:spcBef>
            </a:pPr>
            <a:r>
              <a:rPr sz="1000" dirty="0">
                <a:solidFill>
                  <a:srgbClr val="615D61"/>
                </a:solidFill>
                <a:latin typeface="Comic Sans MS"/>
                <a:cs typeface="Comic Sans MS"/>
              </a:rPr>
              <a:t>Mud</a:t>
            </a:r>
            <a:r>
              <a:rPr sz="1000" spc="140" dirty="0">
                <a:solidFill>
                  <a:srgbClr val="615D61"/>
                </a:solidFill>
                <a:latin typeface="Comic Sans MS"/>
                <a:cs typeface="Comic Sans MS"/>
              </a:rPr>
              <a:t> </a:t>
            </a:r>
            <a:r>
              <a:rPr sz="1000" spc="-10" dirty="0">
                <a:solidFill>
                  <a:srgbClr val="4F536B"/>
                </a:solidFill>
                <a:latin typeface="Comic Sans MS"/>
                <a:cs typeface="Comic Sans MS"/>
              </a:rPr>
              <a:t>K</a:t>
            </a:r>
            <a:r>
              <a:rPr sz="1000" spc="-10" dirty="0">
                <a:solidFill>
                  <a:srgbClr val="6D7062"/>
                </a:solidFill>
                <a:latin typeface="Comic Sans MS"/>
                <a:cs typeface="Comic Sans MS"/>
              </a:rPr>
              <a:t>i</a:t>
            </a:r>
            <a:r>
              <a:rPr sz="1000" spc="-10" dirty="0">
                <a:solidFill>
                  <a:srgbClr val="615D61"/>
                </a:solidFill>
                <a:latin typeface="Comic Sans MS"/>
                <a:cs typeface="Comic Sans MS"/>
              </a:rPr>
              <a:t>tchen</a:t>
            </a:r>
            <a:endParaRPr sz="1000" dirty="0">
              <a:latin typeface="Comic Sans MS"/>
              <a:cs typeface="Comic Sans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295900" y="5346700"/>
            <a:ext cx="113792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solidFill>
                  <a:srgbClr val="655D64"/>
                </a:solidFill>
                <a:latin typeface="Comic Sans MS"/>
                <a:cs typeface="Comic Sans MS"/>
              </a:rPr>
              <a:t>Outdoor</a:t>
            </a:r>
            <a:r>
              <a:rPr sz="1000" spc="85" dirty="0">
                <a:solidFill>
                  <a:srgbClr val="655D64"/>
                </a:solidFill>
                <a:latin typeface="Comic Sans MS"/>
                <a:cs typeface="Comic Sans MS"/>
              </a:rPr>
              <a:t> </a:t>
            </a:r>
            <a:r>
              <a:rPr sz="1000" dirty="0">
                <a:solidFill>
                  <a:srgbClr val="655D64"/>
                </a:solidFill>
                <a:latin typeface="Comic Sans MS"/>
                <a:cs typeface="Comic Sans MS"/>
              </a:rPr>
              <a:t>Art</a:t>
            </a:r>
            <a:r>
              <a:rPr sz="1000" spc="114" dirty="0">
                <a:solidFill>
                  <a:srgbClr val="655D64"/>
                </a:solidFill>
                <a:latin typeface="Comic Sans MS"/>
                <a:cs typeface="Comic Sans MS"/>
              </a:rPr>
              <a:t> </a:t>
            </a:r>
            <a:r>
              <a:rPr sz="1000" spc="-20" dirty="0">
                <a:solidFill>
                  <a:srgbClr val="655D64"/>
                </a:solidFill>
                <a:latin typeface="Comic Sans MS"/>
                <a:cs typeface="Comic Sans MS"/>
              </a:rPr>
              <a:t>Area</a:t>
            </a:r>
            <a:endParaRPr sz="1000" dirty="0">
              <a:latin typeface="Comic Sans MS"/>
              <a:cs typeface="Comic Sans MS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FBA00E8-B250-9B1D-B334-BD62FCA9AE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519" y="533400"/>
            <a:ext cx="3962400" cy="532322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A1E071C-FDDA-9112-4C46-CDA4EF100C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1637" y="533400"/>
            <a:ext cx="4030101" cy="5323224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38725" y="295737"/>
            <a:ext cx="8298815" cy="1837055"/>
          </a:xfrm>
          <a:prstGeom prst="rect">
            <a:avLst/>
          </a:prstGeom>
        </p:spPr>
        <p:txBody>
          <a:bodyPr vert="horz" wrap="square" lIns="0" tIns="768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5"/>
              </a:spcBef>
            </a:pPr>
            <a:r>
              <a:rPr sz="3200" dirty="0">
                <a:solidFill>
                  <a:srgbClr val="008000"/>
                </a:solidFill>
                <a:latin typeface="Calibri"/>
                <a:cs typeface="Calibri"/>
              </a:rPr>
              <a:t>School</a:t>
            </a:r>
            <a:r>
              <a:rPr sz="3200" spc="-7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008000"/>
                </a:solidFill>
                <a:latin typeface="Calibri"/>
                <a:cs typeface="Calibri"/>
              </a:rPr>
              <a:t>Visits</a:t>
            </a:r>
            <a:r>
              <a:rPr sz="3200" spc="-7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008000"/>
                </a:solidFill>
                <a:latin typeface="Calibri"/>
                <a:cs typeface="Calibri"/>
              </a:rPr>
              <a:t>for</a:t>
            </a:r>
            <a:r>
              <a:rPr sz="3200" spc="-6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008000"/>
                </a:solidFill>
                <a:latin typeface="Calibri"/>
                <a:cs typeface="Calibri"/>
              </a:rPr>
              <a:t>your</a:t>
            </a:r>
            <a:r>
              <a:rPr sz="3200" spc="-8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008000"/>
                </a:solidFill>
                <a:latin typeface="Calibri"/>
                <a:cs typeface="Calibri"/>
              </a:rPr>
              <a:t>child</a:t>
            </a:r>
            <a:endParaRPr sz="3200" dirty="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315"/>
              </a:spcBef>
            </a:pP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We</a:t>
            </a:r>
            <a:r>
              <a:rPr sz="2000" b="0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welcome</a:t>
            </a:r>
            <a:r>
              <a:rPr sz="2000" b="0" spc="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your</a:t>
            </a:r>
            <a:r>
              <a:rPr sz="2000" b="0" spc="-6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child</a:t>
            </a:r>
            <a:r>
              <a:rPr sz="2000" b="0" spc="-4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into</a:t>
            </a:r>
            <a:r>
              <a:rPr sz="2000" b="0" spc="-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school</a:t>
            </a:r>
            <a:r>
              <a:rPr sz="2000" b="0" spc="-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in</a:t>
            </a:r>
            <a:r>
              <a:rPr sz="2000" b="0" spc="-7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sz="2000" b="0" spc="-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smaller</a:t>
            </a:r>
            <a:r>
              <a:rPr sz="2000" b="0" spc="-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group</a:t>
            </a:r>
            <a:r>
              <a:rPr lang="en-GB" sz="2000" b="0" spc="-65" dirty="0">
                <a:solidFill>
                  <a:srgbClr val="000000"/>
                </a:solidFill>
                <a:latin typeface="Calibri"/>
                <a:cs typeface="Calibri"/>
              </a:rPr>
              <a:t> of 11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,</a:t>
            </a:r>
            <a:r>
              <a:rPr sz="2000" b="0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on</a:t>
            </a:r>
            <a:r>
              <a:rPr sz="2000" b="0" spc="-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GB" sz="2000" b="0" spc="-10" dirty="0">
                <a:solidFill>
                  <a:srgbClr val="000000"/>
                </a:solidFill>
                <a:latin typeface="Calibri"/>
                <a:cs typeface="Calibri"/>
              </a:rPr>
              <a:t>Wednesday</a:t>
            </a:r>
            <a:r>
              <a:rPr sz="2000" b="0" spc="-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21</a:t>
            </a:r>
            <a:r>
              <a:rPr sz="2000" b="0" baseline="30000" dirty="0">
                <a:solidFill>
                  <a:srgbClr val="000000"/>
                </a:solidFill>
                <a:latin typeface="Calibri"/>
                <a:cs typeface="Calibri"/>
              </a:rPr>
              <a:t>st</a:t>
            </a:r>
            <a:r>
              <a:rPr sz="2000" b="0" spc="-4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and</a:t>
            </a:r>
            <a:r>
              <a:rPr sz="2000" b="0" spc="-4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28th</a:t>
            </a:r>
            <a:r>
              <a:rPr sz="2000" b="0" spc="-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June.</a:t>
            </a:r>
            <a:r>
              <a:rPr sz="2000" b="0" spc="-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They</a:t>
            </a:r>
            <a:r>
              <a:rPr sz="2000" b="0" spc="-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will</a:t>
            </a:r>
            <a:r>
              <a:rPr sz="2000" b="0" spc="-3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be</a:t>
            </a:r>
            <a:r>
              <a:rPr sz="2000" b="0" spc="-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able</a:t>
            </a:r>
            <a:r>
              <a:rPr sz="2000" b="0" spc="-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to</a:t>
            </a:r>
            <a:r>
              <a:rPr sz="2000" b="0" spc="-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meet</a:t>
            </a:r>
            <a:r>
              <a:rPr sz="2000" b="0" spc="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z="2000" b="0" spc="-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Reception</a:t>
            </a:r>
            <a:r>
              <a:rPr sz="2000" b="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Staff</a:t>
            </a:r>
            <a:r>
              <a:rPr sz="2000" b="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spc="-30" dirty="0">
                <a:solidFill>
                  <a:srgbClr val="000000"/>
                </a:solidFill>
                <a:latin typeface="Calibri"/>
                <a:cs typeface="Calibri"/>
              </a:rPr>
              <a:t>Team,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as</a:t>
            </a:r>
            <a:r>
              <a:rPr sz="2000" b="0" spc="-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spc="-20" dirty="0">
                <a:solidFill>
                  <a:srgbClr val="000000"/>
                </a:solidFill>
                <a:latin typeface="Calibri"/>
                <a:cs typeface="Calibri"/>
              </a:rPr>
              <a:t>well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as</a:t>
            </a:r>
            <a:r>
              <a:rPr sz="2000" b="0" spc="-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explore</a:t>
            </a:r>
            <a:r>
              <a:rPr sz="2000" b="0" spc="-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z="2000" b="0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Early</a:t>
            </a:r>
            <a:r>
              <a:rPr sz="2000" b="0" spc="-6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spc="-20" dirty="0">
                <a:solidFill>
                  <a:srgbClr val="000000"/>
                </a:solidFill>
                <a:latin typeface="Calibri"/>
                <a:cs typeface="Calibri"/>
              </a:rPr>
              <a:t>Years</a:t>
            </a:r>
            <a:r>
              <a:rPr sz="2000" b="0" spc="-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Provision</a:t>
            </a:r>
            <a:r>
              <a:rPr sz="2000" b="0" spc="-3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–</a:t>
            </a:r>
            <a:r>
              <a:rPr sz="2000" b="0" spc="-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spc="-10" dirty="0">
                <a:solidFill>
                  <a:srgbClr val="000000"/>
                </a:solidFill>
                <a:latin typeface="Calibri"/>
                <a:cs typeface="Calibri"/>
              </a:rPr>
              <a:t>playground,</a:t>
            </a:r>
            <a:r>
              <a:rPr sz="2000" b="0" spc="-8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undercover</a:t>
            </a:r>
            <a:r>
              <a:rPr sz="2000" b="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area</a:t>
            </a:r>
            <a:r>
              <a:rPr sz="2000" b="0" spc="-25" dirty="0">
                <a:solidFill>
                  <a:srgbClr val="000000"/>
                </a:solidFill>
                <a:latin typeface="Calibri"/>
                <a:cs typeface="Calibri"/>
              </a:rPr>
              <a:t> and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classroom.</a:t>
            </a:r>
            <a:r>
              <a:rPr sz="2000" b="0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Details</a:t>
            </a:r>
            <a:r>
              <a:rPr sz="2000" b="0" spc="-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of</a:t>
            </a:r>
            <a:r>
              <a:rPr sz="2000" b="0" spc="-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z="2000" b="0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timings</a:t>
            </a:r>
            <a:r>
              <a:rPr sz="2000" b="0" spc="-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for</a:t>
            </a:r>
            <a:r>
              <a:rPr sz="2000" b="0" spc="-4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these</a:t>
            </a:r>
            <a:r>
              <a:rPr sz="2000" b="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sessions</a:t>
            </a:r>
            <a:r>
              <a:rPr sz="2000" b="0" spc="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are</a:t>
            </a:r>
            <a:r>
              <a:rPr sz="2000" b="0" spc="-3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also</a:t>
            </a:r>
            <a:r>
              <a:rPr sz="2000" b="0" spc="-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dirty="0">
                <a:solidFill>
                  <a:srgbClr val="000000"/>
                </a:solidFill>
                <a:latin typeface="Calibri"/>
                <a:cs typeface="Calibri"/>
              </a:rPr>
              <a:t>shared</a:t>
            </a:r>
            <a:r>
              <a:rPr sz="2000" b="0" spc="-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0" spc="-10" dirty="0">
                <a:solidFill>
                  <a:srgbClr val="000000"/>
                </a:solidFill>
                <a:latin typeface="Calibri"/>
                <a:cs typeface="Calibri"/>
              </a:rPr>
              <a:t>today.</a:t>
            </a:r>
            <a:endParaRPr sz="2000" dirty="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4270" y="3228022"/>
            <a:ext cx="1927605" cy="2552827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66967" y="3359238"/>
            <a:ext cx="2153539" cy="227914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40921E-5993-E3F0-EDF6-4FCB9D09B6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6200" y="3106422"/>
            <a:ext cx="1114581" cy="2610214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2436" y="269494"/>
            <a:ext cx="5845963" cy="99642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lang="en-GB" sz="3200" spc="-20" dirty="0">
                <a:solidFill>
                  <a:srgbClr val="008000"/>
                </a:solidFill>
                <a:latin typeface="Calibri"/>
                <a:cs typeface="Calibri"/>
              </a:rPr>
              <a:t>Wednesday</a:t>
            </a:r>
            <a:r>
              <a:rPr sz="3200" spc="-6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008000"/>
                </a:solidFill>
                <a:latin typeface="Calibri"/>
                <a:cs typeface="Calibri"/>
              </a:rPr>
              <a:t>5th</a:t>
            </a:r>
            <a:r>
              <a:rPr sz="3200" spc="-6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008000"/>
                </a:solidFill>
                <a:latin typeface="Calibri"/>
                <a:cs typeface="Calibri"/>
              </a:rPr>
              <a:t>July</a:t>
            </a:r>
            <a:r>
              <a:rPr sz="3200" spc="-6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007700"/>
                </a:solidFill>
                <a:latin typeface="Calibri"/>
                <a:cs typeface="Calibri"/>
              </a:rPr>
              <a:t>at</a:t>
            </a:r>
            <a:r>
              <a:rPr sz="3200" spc="-60" dirty="0">
                <a:solidFill>
                  <a:srgbClr val="007700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007700"/>
                </a:solidFill>
                <a:latin typeface="Calibri"/>
                <a:cs typeface="Calibri"/>
              </a:rPr>
              <a:t>1.45pm</a:t>
            </a:r>
            <a:endParaRPr sz="3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3200" spc="-50" dirty="0">
                <a:solidFill>
                  <a:srgbClr val="008000"/>
                </a:solidFill>
                <a:latin typeface="Calibri"/>
                <a:cs typeface="Calibri"/>
              </a:rPr>
              <a:t>Teddy</a:t>
            </a:r>
            <a:r>
              <a:rPr sz="3200" spc="-7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008000"/>
                </a:solidFill>
                <a:latin typeface="Calibri"/>
                <a:cs typeface="Calibri"/>
              </a:rPr>
              <a:t>Bears</a:t>
            </a:r>
            <a:r>
              <a:rPr sz="3200" spc="-9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008000"/>
                </a:solidFill>
                <a:latin typeface="Calibri"/>
                <a:cs typeface="Calibri"/>
              </a:rPr>
              <a:t>Picnic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02437" y="1742312"/>
            <a:ext cx="8122920" cy="337883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dirty="0">
                <a:latin typeface="Calibri"/>
                <a:cs typeface="Calibri"/>
              </a:rPr>
              <a:t>We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would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like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invite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your</a:t>
            </a:r>
            <a:r>
              <a:rPr sz="2000" spc="-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child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30" dirty="0">
                <a:latin typeface="Calibri"/>
                <a:cs typeface="Calibri"/>
              </a:rPr>
              <a:t>Teddy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Bears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Picnic.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Please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bring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dirty="0">
                <a:latin typeface="Calibri"/>
                <a:cs typeface="Calibri"/>
              </a:rPr>
              <a:t>a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picnic,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picnic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blanket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teddy!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9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dirty="0">
                <a:latin typeface="Calibri"/>
                <a:cs typeface="Calibri"/>
              </a:rPr>
              <a:t>This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opportunity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will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held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outside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will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give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chance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meet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the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dirty="0">
                <a:latin typeface="Calibri"/>
                <a:cs typeface="Calibri"/>
              </a:rPr>
              <a:t>Reception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Staff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35" dirty="0">
                <a:latin typeface="Calibri"/>
                <a:cs typeface="Calibri"/>
              </a:rPr>
              <a:t>Team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other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school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staff,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person.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950">
              <a:latin typeface="Calibri"/>
              <a:cs typeface="Calibri"/>
            </a:endParaRPr>
          </a:p>
          <a:p>
            <a:pPr marL="12700" marR="252729">
              <a:lnSpc>
                <a:spcPct val="100000"/>
              </a:lnSpc>
            </a:pPr>
            <a:r>
              <a:rPr sz="2000" dirty="0">
                <a:latin typeface="Calibri"/>
                <a:cs typeface="Calibri"/>
              </a:rPr>
              <a:t>There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will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chance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find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out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about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our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'wrap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around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care'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facilities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and </a:t>
            </a:r>
            <a:r>
              <a:rPr sz="2000" dirty="0">
                <a:latin typeface="Calibri"/>
                <a:cs typeface="Calibri"/>
              </a:rPr>
              <a:t>have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chance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ask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any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questions.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9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spc="-40" dirty="0">
                <a:latin typeface="Calibri"/>
                <a:cs typeface="Calibri"/>
              </a:rPr>
              <a:t>You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will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also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have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chance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discuss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any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queries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around</a:t>
            </a:r>
            <a:r>
              <a:rPr sz="2000" spc="-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induction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dirty="0">
                <a:latin typeface="Calibri"/>
                <a:cs typeface="Calibri"/>
              </a:rPr>
              <a:t>documents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that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will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sent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electronically.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26807" y="4892038"/>
            <a:ext cx="1816607" cy="1926336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02437" y="269494"/>
            <a:ext cx="4181475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Phased</a:t>
            </a:r>
            <a:r>
              <a:rPr sz="3200" b="1" spc="-7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entry</a:t>
            </a:r>
            <a:r>
              <a:rPr sz="3200" b="1" spc="-8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into</a:t>
            </a:r>
            <a:r>
              <a:rPr sz="3200" b="1" spc="-7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spc="-10" dirty="0">
                <a:solidFill>
                  <a:srgbClr val="008000"/>
                </a:solidFill>
                <a:latin typeface="Calibri"/>
                <a:cs typeface="Calibri"/>
              </a:rPr>
              <a:t>school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02437" y="1254379"/>
            <a:ext cx="8280400" cy="9391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0"/>
              </a:spcBef>
            </a:pPr>
            <a:r>
              <a:rPr sz="2000" dirty="0">
                <a:latin typeface="Calibri"/>
                <a:cs typeface="Calibri"/>
              </a:rPr>
              <a:t>Children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begin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their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phased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start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September,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with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children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entering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smaller </a:t>
            </a:r>
            <a:r>
              <a:rPr sz="2000" dirty="0">
                <a:latin typeface="Calibri"/>
                <a:cs typeface="Calibri"/>
              </a:rPr>
              <a:t>groups.</a:t>
            </a:r>
            <a:r>
              <a:rPr sz="2000" spc="-9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This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normally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takes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place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over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three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weeks,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with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children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attending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for </a:t>
            </a:r>
            <a:r>
              <a:rPr sz="2000" dirty="0">
                <a:latin typeface="Calibri"/>
                <a:cs typeface="Calibri"/>
              </a:rPr>
              <a:t>mornings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afternoons,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then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with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lunch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before staying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school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full-</a:t>
            </a:r>
            <a:r>
              <a:rPr sz="2000" spc="-10" dirty="0">
                <a:latin typeface="Calibri"/>
                <a:cs typeface="Calibri"/>
              </a:rPr>
              <a:t>time.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3943" y="2651760"/>
            <a:ext cx="2862072" cy="2173224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3294888" y="2563367"/>
            <a:ext cx="5401310" cy="3810000"/>
            <a:chOff x="3294888" y="2563367"/>
            <a:chExt cx="5401310" cy="381000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94888" y="4123943"/>
              <a:ext cx="2779776" cy="224942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65520" y="2563367"/>
              <a:ext cx="2630424" cy="206044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60008" y="2535935"/>
            <a:ext cx="2666999" cy="205740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122680" y="4894021"/>
            <a:ext cx="2145665" cy="10001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Mrs</a:t>
            </a:r>
            <a:r>
              <a:rPr sz="3200" b="1" spc="-8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spc="-10" dirty="0">
                <a:solidFill>
                  <a:srgbClr val="008000"/>
                </a:solidFill>
                <a:latin typeface="Calibri"/>
                <a:cs typeface="Calibri"/>
              </a:rPr>
              <a:t>Cohen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3200" spc="-10" dirty="0">
                <a:solidFill>
                  <a:srgbClr val="008000"/>
                </a:solidFill>
                <a:latin typeface="Calibri"/>
                <a:cs typeface="Calibri"/>
              </a:rPr>
              <a:t>Headteacher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191000" y="4894021"/>
            <a:ext cx="4419600" cy="9970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b="1" dirty="0" err="1">
                <a:solidFill>
                  <a:srgbClr val="008000"/>
                </a:solidFill>
                <a:latin typeface="Calibri"/>
                <a:cs typeface="Calibri"/>
              </a:rPr>
              <a:t>Mrs</a:t>
            </a:r>
            <a:r>
              <a:rPr sz="3200" b="1" spc="-8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spc="-20" dirty="0">
                <a:solidFill>
                  <a:srgbClr val="008000"/>
                </a:solidFill>
                <a:latin typeface="Calibri"/>
                <a:cs typeface="Calibri"/>
              </a:rPr>
              <a:t>Scott</a:t>
            </a:r>
            <a:r>
              <a:rPr lang="en-GB" sz="3200" b="1" spc="-20" dirty="0">
                <a:solidFill>
                  <a:srgbClr val="008000"/>
                </a:solidFill>
                <a:latin typeface="Calibri"/>
                <a:cs typeface="Calibri"/>
              </a:rPr>
              <a:t> and Mrs Palmer</a:t>
            </a:r>
            <a:endParaRPr sz="3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3200" spc="-10" dirty="0">
                <a:solidFill>
                  <a:srgbClr val="008000"/>
                </a:solidFill>
                <a:latin typeface="Calibri"/>
                <a:cs typeface="Calibri"/>
              </a:rPr>
              <a:t>Reception</a:t>
            </a:r>
            <a:r>
              <a:rPr sz="3200" spc="-6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008000"/>
                </a:solidFill>
                <a:latin typeface="Calibri"/>
                <a:cs typeface="Calibri"/>
              </a:rPr>
              <a:t>Class</a:t>
            </a:r>
            <a:r>
              <a:rPr sz="3200" spc="-10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spc="-20" dirty="0">
                <a:solidFill>
                  <a:srgbClr val="008000"/>
                </a:solidFill>
                <a:latin typeface="Calibri"/>
                <a:cs typeface="Calibri"/>
              </a:rPr>
              <a:t>Teacher</a:t>
            </a:r>
            <a:r>
              <a:rPr lang="en-GB" sz="3200" spc="-20" dirty="0">
                <a:solidFill>
                  <a:srgbClr val="008000"/>
                </a:solidFill>
                <a:latin typeface="Calibri"/>
                <a:cs typeface="Calibri"/>
              </a:rPr>
              <a:t>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29080" y="293319"/>
            <a:ext cx="6328410" cy="41560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2540" algn="ctr">
              <a:lnSpc>
                <a:spcPct val="100000"/>
              </a:lnSpc>
              <a:spcBef>
                <a:spcPts val="95"/>
              </a:spcBef>
            </a:pP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We</a:t>
            </a:r>
            <a:r>
              <a:rPr sz="3200" b="1" spc="-13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hope</a:t>
            </a:r>
            <a:r>
              <a:rPr sz="3200" b="1" spc="-11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that</a:t>
            </a:r>
            <a:r>
              <a:rPr sz="3200" b="1" spc="-11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you</a:t>
            </a:r>
            <a:r>
              <a:rPr sz="3200" b="1" spc="-13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have</a:t>
            </a:r>
            <a:r>
              <a:rPr sz="3200" b="1" spc="-13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enjoyed</a:t>
            </a:r>
            <a:r>
              <a:rPr sz="3200" b="1" spc="-9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spc="-25" dirty="0">
                <a:solidFill>
                  <a:srgbClr val="008000"/>
                </a:solidFill>
                <a:latin typeface="Calibri"/>
                <a:cs typeface="Calibri"/>
              </a:rPr>
              <a:t>the </a:t>
            </a:r>
            <a:r>
              <a:rPr sz="3200" b="1" spc="-20" dirty="0">
                <a:solidFill>
                  <a:srgbClr val="008000"/>
                </a:solidFill>
                <a:latin typeface="Calibri"/>
                <a:cs typeface="Calibri"/>
              </a:rPr>
              <a:t>presentation</a:t>
            </a:r>
            <a:r>
              <a:rPr sz="3200" b="1" spc="-6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and</a:t>
            </a:r>
            <a:r>
              <a:rPr sz="3200" b="1" spc="-9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the</a:t>
            </a:r>
            <a:r>
              <a:rPr sz="3200" b="1" spc="-5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spc="-10" dirty="0">
                <a:solidFill>
                  <a:srgbClr val="008000"/>
                </a:solidFill>
                <a:latin typeface="Calibri"/>
                <a:cs typeface="Calibri"/>
              </a:rPr>
              <a:t>information</a:t>
            </a:r>
            <a:r>
              <a:rPr sz="3200" b="1" spc="-7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spc="-25" dirty="0">
                <a:solidFill>
                  <a:srgbClr val="008000"/>
                </a:solidFill>
                <a:latin typeface="Calibri"/>
                <a:cs typeface="Calibri"/>
              </a:rPr>
              <a:t>has </a:t>
            </a: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been</a:t>
            </a:r>
            <a:r>
              <a:rPr sz="3200" b="1" spc="-8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helpful</a:t>
            </a:r>
            <a:r>
              <a:rPr sz="3200" b="1" spc="-4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for</a:t>
            </a:r>
            <a:r>
              <a:rPr sz="3200" b="1" spc="-8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you</a:t>
            </a:r>
            <a:r>
              <a:rPr sz="3200" b="1" spc="-10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and</a:t>
            </a:r>
            <a:r>
              <a:rPr sz="3200" b="1" spc="-10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your</a:t>
            </a:r>
            <a:r>
              <a:rPr sz="3200" b="1" spc="-9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spc="-10" dirty="0">
                <a:solidFill>
                  <a:srgbClr val="008000"/>
                </a:solidFill>
                <a:latin typeface="Calibri"/>
                <a:cs typeface="Calibri"/>
              </a:rPr>
              <a:t>child.</a:t>
            </a:r>
            <a:endParaRPr sz="3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4600">
              <a:latin typeface="Calibri"/>
              <a:cs typeface="Calibri"/>
            </a:endParaRPr>
          </a:p>
          <a:p>
            <a:pPr marL="33020" marR="1537970" algn="ctr">
              <a:lnSpc>
                <a:spcPct val="100000"/>
              </a:lnSpc>
              <a:spcBef>
                <a:spcPts val="5"/>
              </a:spcBef>
            </a:pP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We</a:t>
            </a:r>
            <a:r>
              <a:rPr sz="3200" b="1" spc="-114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look</a:t>
            </a:r>
            <a:r>
              <a:rPr sz="3200" b="1" spc="-114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forward</a:t>
            </a:r>
            <a:r>
              <a:rPr sz="3200" b="1" spc="-80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to</a:t>
            </a:r>
            <a:r>
              <a:rPr sz="3200" b="1" spc="-10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spc="-10" dirty="0">
                <a:solidFill>
                  <a:srgbClr val="008000"/>
                </a:solidFill>
                <a:latin typeface="Calibri"/>
                <a:cs typeface="Calibri"/>
              </a:rPr>
              <a:t>meeting </a:t>
            </a:r>
            <a:r>
              <a:rPr sz="3200" b="1" dirty="0">
                <a:solidFill>
                  <a:srgbClr val="008000"/>
                </a:solidFill>
                <a:latin typeface="Calibri"/>
                <a:cs typeface="Calibri"/>
              </a:rPr>
              <a:t>you</a:t>
            </a:r>
            <a:r>
              <a:rPr sz="3200" b="1" spc="-85" dirty="0">
                <a:solidFill>
                  <a:srgbClr val="008000"/>
                </a:solidFill>
                <a:latin typeface="Calibri"/>
                <a:cs typeface="Calibri"/>
              </a:rPr>
              <a:t> </a:t>
            </a:r>
            <a:r>
              <a:rPr sz="3200" b="1" spc="-10" dirty="0">
                <a:solidFill>
                  <a:srgbClr val="008000"/>
                </a:solidFill>
                <a:latin typeface="Calibri"/>
                <a:cs typeface="Calibri"/>
              </a:rPr>
              <a:t>soon!</a:t>
            </a:r>
            <a:endParaRPr sz="3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3100">
              <a:latin typeface="Calibri"/>
              <a:cs typeface="Calibri"/>
            </a:endParaRPr>
          </a:p>
          <a:p>
            <a:pPr marR="1502410" algn="ctr">
              <a:lnSpc>
                <a:spcPct val="100000"/>
              </a:lnSpc>
            </a:pPr>
            <a:r>
              <a:rPr sz="3200" b="1" spc="-20" dirty="0">
                <a:solidFill>
                  <a:srgbClr val="008000"/>
                </a:solidFill>
                <a:latin typeface="Calibri"/>
                <a:cs typeface="Calibri"/>
              </a:rPr>
              <a:t>From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</TotalTime>
  <Words>968</Words>
  <Application>Microsoft Office PowerPoint</Application>
  <PresentationFormat>On-screen Show (4:3)</PresentationFormat>
  <Paragraphs>111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Arial</vt:lpstr>
      <vt:lpstr>Calibri</vt:lpstr>
      <vt:lpstr>Comic Sans MS</vt:lpstr>
      <vt:lpstr>Palatino Linotype</vt:lpstr>
      <vt:lpstr>Times New Roman</vt:lpstr>
      <vt:lpstr>Verdana</vt:lpstr>
      <vt:lpstr>Office Theme</vt:lpstr>
      <vt:lpstr>Welcome to St Aldhelm’s VA Church Primary School</vt:lpstr>
      <vt:lpstr>Welcome to St Aldhelm’s Presentation: New Reception Parent Induction</vt:lpstr>
      <vt:lpstr>The Early Years Foundation Stage Curriculum</vt:lpstr>
      <vt:lpstr>EYFS – Structure of the Curriculum</vt:lpstr>
      <vt:lpstr>What learning looks like in practice</vt:lpstr>
      <vt:lpstr>The School Day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Expressive Arts and Design</vt:lpstr>
      <vt:lpstr>Expressive Arts and Design</vt:lpstr>
      <vt:lpstr>PowerPoint Presentation</vt:lpstr>
      <vt:lpstr>PowerPoint Presentation</vt:lpstr>
      <vt:lpstr>Celebrations</vt:lpstr>
      <vt:lpstr>PowerPoint Presentation</vt:lpstr>
      <vt:lpstr>Music</vt:lpstr>
      <vt:lpstr>PowerPoint Presentation</vt:lpstr>
      <vt:lpstr>PowerPoint Presentation</vt:lpstr>
      <vt:lpstr>PowerPoint Presentation</vt:lpstr>
      <vt:lpstr>Capturing your Child’s Learning and Progress</vt:lpstr>
      <vt:lpstr>Welcome to St Aldhelm’s Booklet and Early Years Foundation Stage Policy</vt:lpstr>
      <vt:lpstr>‘My Transition Book’</vt:lpstr>
      <vt:lpstr>PowerPoint Presentation</vt:lpstr>
      <vt:lpstr>PowerPoint Presentation</vt:lpstr>
      <vt:lpstr>PowerPoint Presentation</vt:lpstr>
      <vt:lpstr>PowerPoint Presentation</vt:lpstr>
      <vt:lpstr>School Visits for your child We welcome your child into school in a smaller group of 11, on Wednesday 21st and 28th June. They will be able to meet the Reception Staff Team, as well as explore the Early Years Provision – playground, undercover area and classroom. Details of the timings for these sessions are also shared today.</vt:lpstr>
      <vt:lpstr>Wednesday 5th July at 1.45pm Teddy Bears Picnic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Pippa Cohen;Lindsey Scott</dc:creator>
  <cp:lastModifiedBy>Lindsey Scott</cp:lastModifiedBy>
  <cp:revision>2</cp:revision>
  <dcterms:created xsi:type="dcterms:W3CDTF">2023-05-16T12:54:20Z</dcterms:created>
  <dcterms:modified xsi:type="dcterms:W3CDTF">2024-10-07T15:20:55Z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2021-06-08T00:00:00Z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2023-05-16T00:00:00Z</vt:filetime>
  </property>
  <property fmtid="{D5CDD505-2E9C-101B-9397-08002B2CF9AE}" pid="5" name="Producer">
    <vt:lpwstr>Microsoft® PowerPoint® 2010</vt:lpwstr>
  </property>
</Properties>
</file>