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3" r:id="rId6"/>
    <p:sldId id="283" r:id="rId7"/>
    <p:sldId id="284" r:id="rId8"/>
    <p:sldId id="282" r:id="rId9"/>
    <p:sldId id="279" r:id="rId10"/>
    <p:sldId id="260" r:id="rId11"/>
    <p:sldId id="271" r:id="rId12"/>
    <p:sldId id="259" r:id="rId13"/>
    <p:sldId id="268" r:id="rId14"/>
    <p:sldId id="269" r:id="rId15"/>
    <p:sldId id="270" r:id="rId16"/>
    <p:sldId id="265" r:id="rId17"/>
    <p:sldId id="267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F12EC7-2903-597A-33E3-6C0F6CBDBD99}" v="4" dt="2025-09-11T07:37:56.8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28" autoAdjust="0"/>
    <p:restoredTop sz="94660"/>
  </p:normalViewPr>
  <p:slideViewPr>
    <p:cSldViewPr>
      <p:cViewPr varScale="1">
        <p:scale>
          <a:sx n="81" d="100"/>
          <a:sy n="81" d="100"/>
        </p:scale>
        <p:origin x="127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50F54-F5B2-009B-6788-7B3B0294B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19AA2-D604-4B8D-B506-C7F45D7EDD01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D16480-AB69-AEDF-CD7B-31DE3E938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05BBE-848D-1C31-0055-299B82FB2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CC3BB-558C-4CBE-A5FF-62641EB44B7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044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3360D-D617-F398-6416-135C42255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37A90-E5B3-4B8B-84C6-AB8575330DF1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1CA70-01C3-88AC-FD07-E597CBE93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8CDB0C-5C04-71B6-5276-23481B1A2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592E3-4FC6-48C2-B138-6B6F42BBD7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73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933CC-3887-7A02-21BF-F9D1F1F3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BC520-4FEF-43B4-96E4-B5C4398BED1E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07121-8F37-6B28-8B09-CE82294BF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D889-5E9D-D761-9A6E-9BCEFD16E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2E733-F171-452C-AAD1-A762B74767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2800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090AD9-4CE4-B138-DFC1-6343DD4C9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D76C3-EFB5-49DB-B76C-10E73908EB78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FBD754-1378-45F3-44D5-C9A618EC0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76BFD3-15CC-96DF-6615-BA2383636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ECA4D-A650-4FED-9162-B4D7A0B8F68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362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D43C23A-1484-4E40-18DC-7F85133F6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15598-50AE-4ACF-A4C2-494BFA6A1945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C82293D-852B-7272-E38E-3A649FD35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45B3EEB-CDD8-A6A2-7DA5-BA5F11951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6E813-46AC-44FA-A97B-37DA84F62E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1931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204C6A4-82EB-D133-A456-FC231DAFE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A3CE4-5AD8-4508-AC80-4FC7443CABE8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A9C3C69-A310-98BF-3646-49DBF0E47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23C7F81-F958-7014-4FA5-7EFF72F60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802DB-A2A1-4C09-B6B4-4318CE98F6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881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859E890-7988-EFEB-1CA7-A7420F3EF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52F5F-AAF1-495A-A1C9-74CD10BE6862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3E97777-D21F-D215-0E7B-321D7C5C9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56BBCAE-8790-C15A-E0A4-C6BB1C276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F7C6-2770-4207-B0BF-46EC19F553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1550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4D05CA-D980-BC7B-CAF0-4BBB74A05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29126-6EBF-4640-8848-402A83E86C05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CE8F0D-5CEF-BD44-803C-272DBEF84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8BD2A65-4AD3-EAFF-9BCB-7F81316BF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F3536-26CC-4724-8395-9E059B3EA9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3825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9DE5EA0-CA0A-6FC1-B13B-96905B821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19FAF-BB19-4E2E-AF24-DD123C80B0F5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7FA5B0-D028-E52C-6A8B-BA818BD9D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40C1F6-8B2F-B157-BE8E-EA57404E9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204A5-9137-43A4-97CA-4279E9B227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9043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84D16-A8AE-1AEA-47B7-A9648BCB3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563A7-5EBA-44F0-AA24-233EF4C77C6A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1176C-AE04-FB76-86C1-0055D7AA8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EA6CF-F1B4-BCDF-A155-CFCD13DC9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0F6E6-FC07-4D71-AEDE-8CAB6BE8EF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783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C59A7-296B-CFA2-14C9-AE8112EF5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C9C09-1CD2-42E4-95A6-5832B1FD856A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6C657-9C30-4A6E-FDA7-48D6CA45B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395E5-0739-E369-69F0-BF758EDE7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6F173-A264-46C0-9654-DF89F5989A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15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0855D5C-3BD4-4A06-F5B5-63B919329E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E0AC6AC-7A10-365C-580C-2C4144BDD8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D2EB88-1186-9C0E-5D89-1631DF30D0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219226-20F2-427B-BFB9-F6D27C8DAB22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EDE4D-A412-1B5A-835C-797C8325D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09D7D-189F-8E01-C8D4-157E8253C4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899B45-79F9-46B2-8605-EDDFE37A3F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3">
            <a:extLst>
              <a:ext uri="{FF2B5EF4-FFF2-40B4-BE49-F238E27FC236}">
                <a16:creationId xmlns:a16="http://schemas.microsoft.com/office/drawing/2014/main" id="{4C465C17-CC74-5FCC-0F13-53D6D1B6D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" y="158750"/>
            <a:ext cx="903605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 dirty="0">
                <a:latin typeface="Century Gothic" panose="020B0502020202020204" pitchFamily="34" charset="0"/>
              </a:rPr>
              <a:t>Welcome to Owls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</a:rPr>
              <a:t>(Year 3)</a:t>
            </a:r>
          </a:p>
        </p:txBody>
      </p:sp>
      <p:pic>
        <p:nvPicPr>
          <p:cNvPr id="2" name="Picture 1" descr="A group of children in uniform standing in front of a building&#10;&#10;AI-generated content may be incorrect.">
            <a:extLst>
              <a:ext uri="{FF2B5EF4-FFF2-40B4-BE49-F238E27FC236}">
                <a16:creationId xmlns:a16="http://schemas.microsoft.com/office/drawing/2014/main" id="{DBA1086E-D183-BEA0-8EF2-E8B2BB4A93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369016" y="1886822"/>
            <a:ext cx="6418882" cy="48279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C648243F-766A-6E2E-221B-38E1370FD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0"/>
            <a:ext cx="56165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Our Learning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17DEBD-4E84-494D-95D2-32C651203B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00" t="13585" r="16926" b="6301"/>
          <a:stretch/>
        </p:blipFill>
        <p:spPr>
          <a:xfrm>
            <a:off x="277704" y="1097360"/>
            <a:ext cx="8588591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C648243F-766A-6E2E-221B-38E1370FD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0"/>
            <a:ext cx="56165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Our Learning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C3DF0-919A-49BA-93C1-CDCB808C68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00" t="12128" r="16926" b="6301"/>
          <a:stretch/>
        </p:blipFill>
        <p:spPr>
          <a:xfrm>
            <a:off x="323528" y="1055209"/>
            <a:ext cx="8496944" cy="580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8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C648243F-766A-6E2E-221B-38E1370FD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0"/>
            <a:ext cx="56165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Our Learning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EC8E8-F260-4E6C-93FA-726AB406FA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00" t="17955" r="16926" b="9214"/>
          <a:stretch/>
        </p:blipFill>
        <p:spPr>
          <a:xfrm>
            <a:off x="188886" y="1098910"/>
            <a:ext cx="8766228" cy="534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9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E948340D-8E3E-03A3-7F5F-01F073CCE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205038"/>
            <a:ext cx="58578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19459" name="Picture 2" descr="C:\Users\claire.newman\AppData\Local\Microsoft\Windows\Temporary Internet Files\Content.IE5\JWH8T7R2\question_mark_serious_thinker_500_clr[1].gif">
            <a:extLst>
              <a:ext uri="{FF2B5EF4-FFF2-40B4-BE49-F238E27FC236}">
                <a16:creationId xmlns:a16="http://schemas.microsoft.com/office/drawing/2014/main" id="{B83E3F3D-02F2-8987-C3BF-BFA487F471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225" y="1341438"/>
            <a:ext cx="3810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7341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>
            <a:extLst>
              <a:ext uri="{FF2B5EF4-FFF2-40B4-BE49-F238E27FC236}">
                <a16:creationId xmlns:a16="http://schemas.microsoft.com/office/drawing/2014/main" id="{40459268-4826-5ECD-ED7E-C43EF6482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Experiences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6A3B3-8E8A-4398-AAB8-5203E147FA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64"/>
          <a:stretch/>
        </p:blipFill>
        <p:spPr>
          <a:xfrm>
            <a:off x="1095375" y="1108075"/>
            <a:ext cx="6953250" cy="38581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E35477-CA05-4B46-A570-78AAAE9C0592}"/>
              </a:ext>
            </a:extLst>
          </p:cNvPr>
          <p:cNvSpPr txBox="1"/>
          <p:nvPr/>
        </p:nvSpPr>
        <p:spPr>
          <a:xfrm>
            <a:off x="1095375" y="5157192"/>
            <a:ext cx="69532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Thursday 18</a:t>
            </a:r>
            <a:r>
              <a:rPr lang="en-GB" sz="2800" b="1" baseline="30000" dirty="0">
                <a:latin typeface="Century Gothic" panose="020B0502020202020204" pitchFamily="34" charset="0"/>
              </a:rPr>
              <a:t>th</a:t>
            </a:r>
            <a:r>
              <a:rPr lang="en-GB" sz="2800" b="1" dirty="0">
                <a:latin typeface="Century Gothic" panose="020B0502020202020204" pitchFamily="34" charset="0"/>
              </a:rPr>
              <a:t> September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>
                <a:latin typeface="Century Gothic" panose="020B0502020202020204" pitchFamily="34" charset="0"/>
              </a:rPr>
              <a:t>Rock testing, fossils and Quarry tour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    (it should be a real blast!)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id="{4B51FCFB-E2C4-4E84-F3D7-98CE08A3A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56165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Class Dojo</a:t>
            </a:r>
          </a:p>
        </p:txBody>
      </p:sp>
      <p:sp>
        <p:nvSpPr>
          <p:cNvPr id="12291" name="TextBox 2">
            <a:extLst>
              <a:ext uri="{FF2B5EF4-FFF2-40B4-BE49-F238E27FC236}">
                <a16:creationId xmlns:a16="http://schemas.microsoft.com/office/drawing/2014/main" id="{BD035A9B-9A11-9A96-9536-54EF18643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9975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Century Gothic" panose="020B0502020202020204" pitchFamily="34" charset="0"/>
              </a:rPr>
              <a:t>We will continue to add information and share the great work your children do on Class Story as well as on the class page on the website.  </a:t>
            </a:r>
          </a:p>
        </p:txBody>
      </p:sp>
      <p:sp>
        <p:nvSpPr>
          <p:cNvPr id="12292" name="TextBox 7">
            <a:extLst>
              <a:ext uri="{FF2B5EF4-FFF2-40B4-BE49-F238E27FC236}">
                <a16:creationId xmlns:a16="http://schemas.microsoft.com/office/drawing/2014/main" id="{83E9BF93-B3A0-89E6-34F6-B8368729E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2250" y="117475"/>
            <a:ext cx="37496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i="1">
                <a:latin typeface="Century Gothic" panose="020B0502020202020204" pitchFamily="34" charset="0"/>
              </a:rPr>
              <a:t>Points awarded for </a:t>
            </a:r>
            <a:r>
              <a:rPr lang="en-GB" altLang="en-US" sz="2400" b="1" i="1">
                <a:latin typeface="Century Gothic" panose="020B0502020202020204" pitchFamily="34" charset="0"/>
              </a:rPr>
              <a:t>above and beyond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2DDBEF3D-ADA8-1DFC-AE88-80E222F9EC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535646"/>
              </p:ext>
            </p:extLst>
          </p:nvPr>
        </p:nvGraphicFramePr>
        <p:xfrm>
          <a:off x="217487" y="3594100"/>
          <a:ext cx="8469311" cy="2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8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46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4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B050"/>
                          </a:solidFill>
                          <a:effectLst/>
                          <a:latin typeface="Century Gothic"/>
                          <a:ea typeface="Times New Roman"/>
                        </a:rPr>
                        <a:t>Belief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B050"/>
                          </a:solidFill>
                          <a:effectLst/>
                          <a:latin typeface="Century Gothic"/>
                          <a:ea typeface="Times New Roman"/>
                        </a:rPr>
                        <a:t>Aspiration</a:t>
                      </a:r>
                      <a:endParaRPr lang="en-GB" sz="1200" b="1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C000"/>
                          </a:solidFill>
                          <a:effectLst/>
                          <a:latin typeface="Century Gothic"/>
                          <a:ea typeface="Times New Roman"/>
                        </a:rPr>
                        <a:t> </a:t>
                      </a:r>
                      <a:endParaRPr lang="en-GB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B050"/>
                          </a:solidFill>
                          <a:effectLst/>
                          <a:latin typeface="Century Gothic"/>
                          <a:ea typeface="Times New Roman"/>
                        </a:rPr>
                        <a:t>Advocacy</a:t>
                      </a:r>
                      <a:endParaRPr lang="en-GB" sz="1200" b="1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FFC000"/>
                          </a:solidFill>
                          <a:effectLst/>
                          <a:latin typeface="Century Gothic"/>
                          <a:ea typeface="Times New Roman"/>
                        </a:rPr>
                        <a:t> </a:t>
                      </a:r>
                      <a:endParaRPr lang="en-GB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0165A9B-48C2-5156-F1BE-5B64AE5FE0A9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573213"/>
          <a:ext cx="8229599" cy="16160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742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3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3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16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Ready</a:t>
                      </a:r>
                      <a:endParaRPr lang="en-GB" sz="15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5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2706" marR="6270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Respectful</a:t>
                      </a:r>
                      <a:endParaRPr lang="en-GB" sz="15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 </a:t>
                      </a:r>
                      <a:endParaRPr lang="en-GB" sz="15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 </a:t>
                      </a:r>
                      <a:endParaRPr lang="en-GB" sz="15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2706" marR="6270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Safe </a:t>
                      </a:r>
                      <a:endParaRPr lang="en-GB" sz="1500" b="1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 dirty="0">
                          <a:effectLst/>
                        </a:rPr>
                        <a:t> </a:t>
                      </a:r>
                      <a:endParaRPr lang="en-GB" sz="15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2706" marR="6270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2322" name="Picture 1" descr="thumbnail_image004">
            <a:extLst>
              <a:ext uri="{FF2B5EF4-FFF2-40B4-BE49-F238E27FC236}">
                <a16:creationId xmlns:a16="http://schemas.microsoft.com/office/drawing/2014/main" id="{95657040-0544-01D7-C99B-05F4A8EB2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88" y="1898650"/>
            <a:ext cx="9969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3" name="Picture 2" descr="Respectful">
            <a:extLst>
              <a:ext uri="{FF2B5EF4-FFF2-40B4-BE49-F238E27FC236}">
                <a16:creationId xmlns:a16="http://schemas.microsoft.com/office/drawing/2014/main" id="{8DF2F417-982E-F933-9180-977BB65EC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0" y="1993900"/>
            <a:ext cx="105251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4" name="Picture 3" descr="Safe">
            <a:extLst>
              <a:ext uri="{FF2B5EF4-FFF2-40B4-BE49-F238E27FC236}">
                <a16:creationId xmlns:a16="http://schemas.microsoft.com/office/drawing/2014/main" id="{E5BBA5AD-6287-41B5-0C45-C54BAD875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1993900"/>
            <a:ext cx="2066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5" name="TextBox 1">
            <a:extLst>
              <a:ext uri="{FF2B5EF4-FFF2-40B4-BE49-F238E27FC236}">
                <a16:creationId xmlns:a16="http://schemas.microsoft.com/office/drawing/2014/main" id="{34475683-488A-0D8B-6667-8CDFD641D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111250"/>
            <a:ext cx="4656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entury Gothic" panose="020B0502020202020204" pitchFamily="34" charset="0"/>
              </a:rPr>
              <a:t>Our 3 School Rules</a:t>
            </a:r>
          </a:p>
        </p:txBody>
      </p:sp>
      <p:sp>
        <p:nvSpPr>
          <p:cNvPr id="12326" name="TextBox 3">
            <a:extLst>
              <a:ext uri="{FF2B5EF4-FFF2-40B4-BE49-F238E27FC236}">
                <a16:creationId xmlns:a16="http://schemas.microsoft.com/office/drawing/2014/main" id="{8FEB5141-0AC6-4AEE-CD60-DC4199DD1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3013" y="3128963"/>
            <a:ext cx="466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>
                <a:latin typeface="Century Gothic" panose="020B0502020202020204" pitchFamily="34" charset="0"/>
              </a:rPr>
              <a:t>Our Learning Behaviours</a:t>
            </a:r>
          </a:p>
        </p:txBody>
      </p:sp>
      <p:pic>
        <p:nvPicPr>
          <p:cNvPr id="12327" name="Picture 6" descr="Image result for class dojo images">
            <a:extLst>
              <a:ext uri="{FF2B5EF4-FFF2-40B4-BE49-F238E27FC236}">
                <a16:creationId xmlns:a16="http://schemas.microsoft.com/office/drawing/2014/main" id="{C1F844CD-FB53-061C-68C9-6AE52D53E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134938"/>
            <a:ext cx="788988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3BB90D-4558-4010-B72C-CA4F90C34A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38" t="26283" r="35825" b="8072"/>
          <a:stretch/>
        </p:blipFill>
        <p:spPr>
          <a:xfrm>
            <a:off x="846792" y="3880319"/>
            <a:ext cx="1859310" cy="22254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58897E-8C95-43BC-B0D8-6C85ADA773F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38" t="21307" r="35825" b="11797"/>
          <a:stretch/>
        </p:blipFill>
        <p:spPr>
          <a:xfrm>
            <a:off x="3779911" y="3881506"/>
            <a:ext cx="1836663" cy="22401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99B046-4F72-4827-AE77-6DFAE00183F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38" t="27766" r="35825" b="7012"/>
          <a:stretch/>
        </p:blipFill>
        <p:spPr>
          <a:xfrm>
            <a:off x="6526287" y="3880319"/>
            <a:ext cx="1878518" cy="223391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>
            <a:extLst>
              <a:ext uri="{FF2B5EF4-FFF2-40B4-BE49-F238E27FC236}">
                <a16:creationId xmlns:a16="http://schemas.microsoft.com/office/drawing/2014/main" id="{0560D29E-78AA-2F11-43D3-015B8F5441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0"/>
            <a:ext cx="89281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Reading Response</a:t>
            </a:r>
          </a:p>
        </p:txBody>
      </p:sp>
      <p:sp>
        <p:nvSpPr>
          <p:cNvPr id="13317" name="TextBox 4">
            <a:extLst>
              <a:ext uri="{FF2B5EF4-FFF2-40B4-BE49-F238E27FC236}">
                <a16:creationId xmlns:a16="http://schemas.microsoft.com/office/drawing/2014/main" id="{980776EB-CAFB-16EE-DB7E-80DE391B3B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288" y="5516563"/>
            <a:ext cx="9158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GB" altLang="en-US" sz="4000">
                <a:latin typeface="Century Gothic" panose="020B0502020202020204" pitchFamily="34" charset="0"/>
              </a:rPr>
              <a:t>What do we mean by Reading Response?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742C5D-E238-4324-B0CD-806BEF8460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63" t="20382" r="41338" b="38153"/>
          <a:stretch/>
        </p:blipFill>
        <p:spPr>
          <a:xfrm>
            <a:off x="-29546" y="1196752"/>
            <a:ext cx="4506402" cy="39431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88E408-21B6-406A-87DD-084C751A15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63" t="61847" r="41338" b="7068"/>
          <a:stretch/>
        </p:blipFill>
        <p:spPr>
          <a:xfrm>
            <a:off x="4476856" y="2043510"/>
            <a:ext cx="4720327" cy="30963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D1E449AF-162D-62C3-A58D-AEFEDA1DE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0"/>
            <a:ext cx="71294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Spelling Shed</a:t>
            </a: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325FC5D8-EEEC-E57B-A98B-17E0EFF59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0" b="7433"/>
          <a:stretch>
            <a:fillRect/>
          </a:stretch>
        </p:blipFill>
        <p:spPr bwMode="auto">
          <a:xfrm>
            <a:off x="1152525" y="1108075"/>
            <a:ext cx="6767513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0" name="TextBox 6">
            <a:extLst>
              <a:ext uri="{FF2B5EF4-FFF2-40B4-BE49-F238E27FC236}">
                <a16:creationId xmlns:a16="http://schemas.microsoft.com/office/drawing/2014/main" id="{749A1540-0459-D5E7-5172-1E0DBC117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" y="4802188"/>
            <a:ext cx="90551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The children are set 15 minutes across the week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(6 games).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Remember there are BUZZ and HIVE games that can be played in addition.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E7490612-3644-4CC2-68C2-3E94A0575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 b="1">
                <a:latin typeface="Century Gothic" panose="020B0502020202020204" pitchFamily="34" charset="0"/>
              </a:rPr>
              <a:t>Times Tables Rockstars</a:t>
            </a:r>
          </a:p>
        </p:txBody>
      </p:sp>
      <p:pic>
        <p:nvPicPr>
          <p:cNvPr id="15363" name="Picture 1">
            <a:extLst>
              <a:ext uri="{FF2B5EF4-FFF2-40B4-BE49-F238E27FC236}">
                <a16:creationId xmlns:a16="http://schemas.microsoft.com/office/drawing/2014/main" id="{0926B113-5B63-46E9-5093-F20695730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908050"/>
            <a:ext cx="8099425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>
            <a:extLst>
              <a:ext uri="{FF2B5EF4-FFF2-40B4-BE49-F238E27FC236}">
                <a16:creationId xmlns:a16="http://schemas.microsoft.com/office/drawing/2014/main" id="{49C92D4E-09B0-A19B-983D-7DD4F25DD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" t="13600" r="20863" b="6602"/>
          <a:stretch>
            <a:fillRect/>
          </a:stretch>
        </p:blipFill>
        <p:spPr bwMode="auto">
          <a:xfrm>
            <a:off x="179388" y="3213100"/>
            <a:ext cx="5040312" cy="290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6">
            <a:extLst>
              <a:ext uri="{FF2B5EF4-FFF2-40B4-BE49-F238E27FC236}">
                <a16:creationId xmlns:a16="http://schemas.microsoft.com/office/drawing/2014/main" id="{F6B97AD3-7A37-2E9E-F417-86B644972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2982913"/>
            <a:ext cx="3911600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Garage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The children are set15 minutes a week. They can do more than this if they wish, as it will help their fluency and application across Maths.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>
            <a:extLst>
              <a:ext uri="{FF2B5EF4-FFF2-40B4-BE49-F238E27FC236}">
                <a16:creationId xmlns:a16="http://schemas.microsoft.com/office/drawing/2014/main" id="{11911BFB-AC42-5F0A-6444-0F90868BE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200150"/>
            <a:ext cx="6480175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1">
            <a:extLst>
              <a:ext uri="{FF2B5EF4-FFF2-40B4-BE49-F238E27FC236}">
                <a16:creationId xmlns:a16="http://schemas.microsoft.com/office/drawing/2014/main" id="{509FC90D-3DAB-4755-42DA-E51C5C607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 b="1">
                <a:latin typeface="Century Gothic" panose="020B0502020202020204" pitchFamily="34" charset="0"/>
              </a:rPr>
              <a:t>Times Tables Rockstars</a:t>
            </a:r>
          </a:p>
        </p:txBody>
      </p:sp>
      <p:sp>
        <p:nvSpPr>
          <p:cNvPr id="16388" name="TextBox 6">
            <a:extLst>
              <a:ext uri="{FF2B5EF4-FFF2-40B4-BE49-F238E27FC236}">
                <a16:creationId xmlns:a16="http://schemas.microsoft.com/office/drawing/2014/main" id="{1FA23EAB-6E56-C3B9-582F-22B55E101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066" y="5085184"/>
            <a:ext cx="882015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 err="1">
                <a:latin typeface="Century Gothic" panose="020B0502020202020204" pitchFamily="34" charset="0"/>
              </a:rPr>
              <a:t>Rockslam</a:t>
            </a:r>
            <a:endParaRPr lang="en-GB" altLang="en-US" sz="2400" b="1" dirty="0"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entury Gothic" panose="020B0502020202020204" pitchFamily="34" charset="0"/>
              </a:rPr>
              <a:t>This is where children can challenge someone (pupils and teachers across the school) or complete a challenge set by someone else.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id="{C1A25744-BA07-868F-D2BB-2E44F1AFF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 b="1" dirty="0">
                <a:latin typeface="Century Gothic" panose="020B0502020202020204" pitchFamily="34" charset="0"/>
              </a:rPr>
              <a:t>Creative Projects</a:t>
            </a:r>
          </a:p>
        </p:txBody>
      </p:sp>
      <p:pic>
        <p:nvPicPr>
          <p:cNvPr id="2050" name="Picture 2" descr="Stonehenge">
            <a:extLst>
              <a:ext uri="{FF2B5EF4-FFF2-40B4-BE49-F238E27FC236}">
                <a16:creationId xmlns:a16="http://schemas.microsoft.com/office/drawing/2014/main" id="{A4EB345A-87C0-47DE-A3E2-D5F58EB67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892" y="1013643"/>
            <a:ext cx="6516216" cy="43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5698B6-2E15-469C-A5F9-81B0E50DBB92}"/>
              </a:ext>
            </a:extLst>
          </p:cNvPr>
          <p:cNvSpPr txBox="1"/>
          <p:nvPr/>
        </p:nvSpPr>
        <p:spPr>
          <a:xfrm>
            <a:off x="251520" y="5363443"/>
            <a:ext cx="9036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From our learning, across a range of subjects.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Different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3 Dojo pts per week, with TT Rock Stars and Spelling Shed.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5655AA89-F4CA-9CDC-DE03-9DC78628D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0"/>
            <a:ext cx="842327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Extra Information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F7FF65-A24A-FBA1-1E1D-D127FEB2DAE6}"/>
              </a:ext>
            </a:extLst>
          </p:cNvPr>
          <p:cNvSpPr txBox="1"/>
          <p:nvPr/>
        </p:nvSpPr>
        <p:spPr>
          <a:xfrm>
            <a:off x="254000" y="981075"/>
            <a:ext cx="8636000" cy="56323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PE – Tuesday morning and Wednesday afternoon (we will have indoor sessions in Term 1 as it is Personal Challenges and Yoga!)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2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Wellies – please can children bring in named wellies to keep in school so that children can go in our designated Forest School area, when timetabled.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Snack – please make sure children bring in healthy snacks for break time (fruit or veg).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2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Coat – please make sure this is in each day.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For any messages that you want to share, especially ones that relate to the same day, please ring the School Office. I try to check emails and Class Dojo regularly, but this will not happen during teaching time.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E948340D-8E3E-03A3-7F5F-01F073CCE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205038"/>
            <a:ext cx="58578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19459" name="Picture 2" descr="C:\Users\claire.newman\AppData\Local\Microsoft\Windows\Temporary Internet Files\Content.IE5\JWH8T7R2\question_mark_serious_thinker_500_clr[1].gif">
            <a:extLst>
              <a:ext uri="{FF2B5EF4-FFF2-40B4-BE49-F238E27FC236}">
                <a16:creationId xmlns:a16="http://schemas.microsoft.com/office/drawing/2014/main" id="{B83E3F3D-02F2-8987-C3BF-BFA487F471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225" y="1341438"/>
            <a:ext cx="3810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1D5C4FA91BE74B9BC8B56829FFA51B" ma:contentTypeVersion="16" ma:contentTypeDescription="Create a new document." ma:contentTypeScope="" ma:versionID="158c94276b13d395dd262c5135147803">
  <xsd:schema xmlns:xsd="http://www.w3.org/2001/XMLSchema" xmlns:xs="http://www.w3.org/2001/XMLSchema" xmlns:p="http://schemas.microsoft.com/office/2006/metadata/properties" xmlns:ns2="9c002ff9-a6a6-47d7-9613-ce4d5682bd89" xmlns:ns3="8aa21eb5-c090-49bf-a495-b60ebf78f31f" targetNamespace="http://schemas.microsoft.com/office/2006/metadata/properties" ma:root="true" ma:fieldsID="c75641d76de155e494a0284cbf87c24f" ns2:_="" ns3:_="">
    <xsd:import namespace="9c002ff9-a6a6-47d7-9613-ce4d5682bd89"/>
    <xsd:import namespace="8aa21eb5-c090-49bf-a495-b60ebf78f3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02ff9-a6a6-47d7-9613-ce4d5682bd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a21eb5-c090-49bf-a495-b60ebf78f31f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82cb2a1-575e-4ee7-b2a7-4a212202e0af}" ma:internalName="TaxCatchAll" ma:showField="CatchAllData" ma:web="8aa21eb5-c090-49bf-a495-b60ebf78f3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aa21eb5-c090-49bf-a495-b60ebf78f31f" xsi:nil="true"/>
    <lcf76f155ced4ddcb4097134ff3c332f xmlns="9c002ff9-a6a6-47d7-9613-ce4d5682bd8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B1CAD73-69FA-4197-92D6-9678301733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9F2470-0824-4DB8-B83A-DB79D992FF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002ff9-a6a6-47d7-9613-ce4d5682bd89"/>
    <ds:schemaRef ds:uri="8aa21eb5-c090-49bf-a495-b60ebf78f3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70C8CF-44C3-4E8D-BADD-CF96D119632C}">
  <ds:schemaRefs>
    <ds:schemaRef ds:uri="http://schemas.microsoft.com/office/2006/metadata/properties"/>
    <ds:schemaRef ds:uri="http://schemas.microsoft.com/office/infopath/2007/PartnerControls"/>
    <ds:schemaRef ds:uri="8aa21eb5-c090-49bf-a495-b60ebf78f31f"/>
    <ds:schemaRef ds:uri="9c002ff9-a6a6-47d7-9613-ce4d5682bd8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354</Words>
  <Application>Microsoft Office PowerPoint</Application>
  <PresentationFormat>On-screen Show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Newman</dc:creator>
  <cp:lastModifiedBy>Abi Powell</cp:lastModifiedBy>
  <cp:revision>40</cp:revision>
  <dcterms:created xsi:type="dcterms:W3CDTF">2019-09-14T07:33:01Z</dcterms:created>
  <dcterms:modified xsi:type="dcterms:W3CDTF">2025-09-11T07:38:15Z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0x010100851D5C4FA91BE74B9BC8B56829FFA51B</vt:lpwstr>
  </property>
</Properties>
</file>